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40" r:id="rId1"/>
  </p:sldMasterIdLst>
  <p:notesMasterIdLst>
    <p:notesMasterId r:id="rId31"/>
  </p:notesMasterIdLst>
  <p:handoutMasterIdLst>
    <p:handoutMasterId r:id="rId32"/>
  </p:handoutMasterIdLst>
  <p:sldIdLst>
    <p:sldId id="293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03" r:id="rId13"/>
    <p:sldId id="258" r:id="rId14"/>
    <p:sldId id="319" r:id="rId15"/>
    <p:sldId id="320" r:id="rId16"/>
    <p:sldId id="321" r:id="rId17"/>
    <p:sldId id="322" r:id="rId18"/>
    <p:sldId id="323" r:id="rId19"/>
    <p:sldId id="264" r:id="rId20"/>
    <p:sldId id="265" r:id="rId21"/>
    <p:sldId id="301" r:id="rId22"/>
    <p:sldId id="302" r:id="rId23"/>
    <p:sldId id="316" r:id="rId24"/>
    <p:sldId id="317" r:id="rId25"/>
    <p:sldId id="318" r:id="rId26"/>
    <p:sldId id="259" r:id="rId27"/>
    <p:sldId id="260" r:id="rId28"/>
    <p:sldId id="261" r:id="rId29"/>
    <p:sldId id="262" r:id="rId30"/>
  </p:sldIdLst>
  <p:sldSz cx="9144000" cy="6858000" type="screen4x3"/>
  <p:notesSz cx="9363075" cy="7077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559" autoAdjust="0"/>
    <p:restoredTop sz="86323" autoAdjust="0"/>
  </p:normalViewPr>
  <p:slideViewPr>
    <p:cSldViewPr>
      <p:cViewPr varScale="1">
        <p:scale>
          <a:sx n="82" d="100"/>
          <a:sy n="82" d="100"/>
        </p:scale>
        <p:origin x="1939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19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303223" y="0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7198F-93E2-4F66-A72B-357753CF39D4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721902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303223" y="6721902"/>
            <a:ext cx="4057753" cy="35397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690DBF-40DB-4612-8623-E4BC0D3A5F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303577" y="0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34DCE6BE-BDBC-4EAE-AF4A-58ADDA2E1D0A}" type="datetimeFigureOut">
              <a:rPr lang="en-US" smtClean="0"/>
              <a:pPr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11475" y="530225"/>
            <a:ext cx="3540125" cy="2654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6308" y="3361611"/>
            <a:ext cx="7490460" cy="3184684"/>
          </a:xfrm>
          <a:prstGeom prst="rect">
            <a:avLst/>
          </a:prstGeom>
        </p:spPr>
        <p:txBody>
          <a:bodyPr vert="horz" lIns="93936" tIns="46968" rIns="93936" bIns="4696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303577" y="6721993"/>
            <a:ext cx="4057333" cy="353854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5561E3D3-69A1-450D-AD31-790B90FABC9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8C844C-C52B-4F1A-9E60-5C209C50F1D6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100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76458E-D512-45F7-9FE3-7FC26076ADDC}" type="datetime1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6917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D31-5F2E-4146-B39C-51388137C75E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59980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D31-5F2E-4146-B39C-51388137C75E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839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D31-5F2E-4146-B39C-51388137C75E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94164605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D31-5F2E-4146-B39C-51388137C75E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625463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D31-5F2E-4146-B39C-51388137C75E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793717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A6D31-5F2E-4146-B39C-51388137C75E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43504"/>
      </p:ext>
    </p:extLst>
  </p:cSld>
  <p:clrMapOvr>
    <a:masterClrMapping/>
  </p:clrMapOvr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5B50-8A01-4AB7-974F-3BDCB2B960CD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907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2D22CD-2275-4448-9C5D-9A959AC6E941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3927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8216-9F8C-4B36-A102-EA03E012CF61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29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488C4E-413A-45DD-9A2B-7237955DFEAC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064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67EF0-F80A-46F7-B137-F754D0737408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11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17C36-85A2-42C9-B8DC-66D19A83BBA0}" type="datetime1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787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2CB626-D070-4C41-AF2D-778A703EB78F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403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73CA1-8E30-405A-AE05-FC3BB49898D8}" type="datetime1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90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25218-AFF1-40B4-AB07-DF0F44CB6069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842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1B5968-5A7C-4B97-B76E-9906023F9A45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220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3FA6D31-5F2E-4146-B39C-51388137C75E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lang="en-US"/>
              <a:t>Presentation materials ©2024 Davidson Gift Design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48EC306-D1AE-4748-8448-498DE96971E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1767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</p:sldLayoutIdLst>
  <p:hf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760" y="1143000"/>
            <a:ext cx="5867400" cy="3657600"/>
          </a:xfrm>
        </p:spPr>
        <p:txBody>
          <a:bodyPr wrap="square">
            <a:noAutofit/>
          </a:bodyPr>
          <a:lstStyle/>
          <a:p>
            <a:pPr marL="0" marR="0" algn="ctr">
              <a:spcBef>
                <a:spcPts val="0"/>
              </a:spcBef>
              <a:spcAft>
                <a:spcPts val="0"/>
              </a:spcAft>
            </a:pPr>
            <a:r>
              <a:rPr lang="en-US" sz="3200" i="1" dirty="0">
                <a:effectLst/>
                <a:latin typeface="Calibri" panose="020F0502020204030204" pitchFamily="34" charset="0"/>
                <a:ea typeface="Aptos" panose="020B0004020202020204" pitchFamily="34" charset="0"/>
                <a:cs typeface="Aptos" panose="020B0004020202020204" pitchFamily="34" charset="0"/>
              </a:rPr>
              <a:t>Eleven Steps Your Charity Can Take This Year for Planned Giving Success</a:t>
            </a:r>
            <a:br>
              <a:rPr lang="en-US" sz="32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</a:br>
            <a:br>
              <a:rPr lang="en-US" sz="3200" dirty="0"/>
            </a:br>
            <a:br>
              <a:rPr lang="en-US" sz="4000" dirty="0"/>
            </a:br>
            <a:r>
              <a:rPr lang="en-US" sz="2000" b="1" i="1" spc="0" dirty="0">
                <a:latin typeface="Papyrus" panose="03070502060502030205" pitchFamily="66" charset="0"/>
              </a:rPr>
              <a:t>Pamela J. Davidson, J.D. </a:t>
            </a:r>
            <a:br>
              <a:rPr lang="en-US" sz="2700" spc="0" dirty="0"/>
            </a:br>
            <a:r>
              <a:rPr lang="en-US" sz="2700" spc="0" dirty="0">
                <a:latin typeface="Aptos" panose="020B0004020202020204" pitchFamily="34" charset="0"/>
              </a:rPr>
              <a:t> </a:t>
            </a:r>
            <a:r>
              <a:rPr lang="en-US" sz="1600" b="1" i="1" spc="0" dirty="0">
                <a:latin typeface="Aptos" panose="020B0004020202020204" pitchFamily="34" charset="0"/>
              </a:rPr>
              <a:t>Davidson Gift Design</a:t>
            </a:r>
            <a:br>
              <a:rPr lang="en-US" sz="2700" spc="0" dirty="0"/>
            </a:br>
            <a:r>
              <a:rPr lang="en-US" sz="1600" i="1" spc="0" dirty="0">
                <a:effectLst/>
              </a:rPr>
              <a:t>Charitable Gift Planning and Consulting</a:t>
            </a:r>
            <a:br>
              <a:rPr lang="en-US" sz="1600" i="1" spc="0" dirty="0"/>
            </a:br>
            <a:r>
              <a:rPr lang="en-US" sz="1300" i="1" spc="0" dirty="0"/>
              <a:t>pjdavidson@giftplanners.com             (812) 322-3495</a:t>
            </a:r>
            <a:br>
              <a:rPr lang="en-US" sz="2700" i="1" dirty="0"/>
            </a:b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889760" y="4800600"/>
            <a:ext cx="6172200" cy="1097280"/>
          </a:xfrm>
        </p:spPr>
        <p:txBody>
          <a:bodyPr>
            <a:normAutofit/>
          </a:bodyPr>
          <a:lstStyle/>
          <a:p>
            <a:pPr algn="ctr"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Mid-Iowa Planned Giving Council Fall Conference</a:t>
            </a:r>
          </a:p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</a:rPr>
              <a:t>Des Moines, IA</a:t>
            </a:r>
          </a:p>
          <a:p>
            <a:pPr algn="ctr">
              <a:spcBef>
                <a:spcPts val="0"/>
              </a:spcBef>
            </a:pPr>
            <a:r>
              <a:rPr lang="en-US" sz="1600" dirty="0">
                <a:solidFill>
                  <a:schemeClr val="tx1"/>
                </a:solidFill>
              </a:rPr>
              <a:t>October 15, 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3657600"/>
          </a:xfrm>
        </p:spPr>
        <p:txBody>
          <a:bodyPr>
            <a:normAutofit fontScale="25000" lnSpcReduction="20000"/>
          </a:bodyPr>
          <a:lstStyle/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0"/>
            </a:pPr>
            <a:r>
              <a:rPr lang="en-US" sz="9600" dirty="0"/>
              <a:t>Are peers such as Board members involved </a:t>
            </a:r>
          </a:p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0"/>
            </a:pPr>
            <a:r>
              <a:rPr lang="en-US" sz="9600" dirty="0"/>
              <a:t>Responsiveness to donor objectives, considerations, and intent as to how gift will be used</a:t>
            </a:r>
          </a:p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0"/>
            </a:pPr>
            <a:r>
              <a:rPr lang="en-US" sz="9600" dirty="0"/>
              <a:t>Follow-up with each prospect</a:t>
            </a:r>
          </a:p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0"/>
            </a:pPr>
            <a:r>
              <a:rPr lang="en-US" sz="9600" dirty="0"/>
              <a:t>Administrative responsibilities well executed</a:t>
            </a:r>
          </a:p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0"/>
            </a:pPr>
            <a:r>
              <a:rPr lang="en-US" sz="9600" dirty="0"/>
              <a:t>ACCOUNTABILITY on part of charity</a:t>
            </a:r>
            <a:r>
              <a:rPr lang="en-US" sz="2800" cap="all" dirty="0"/>
              <a:t> 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2A9544F-2CEE-14C5-A4B6-66975CB9F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552CEA-D5BB-1244-DED4-177E849B5D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56196"/>
            <a:ext cx="7848600" cy="4873752"/>
          </a:xfrm>
        </p:spPr>
        <p:txBody>
          <a:bodyPr/>
          <a:lstStyle/>
          <a:p>
            <a:pPr marL="573088" indent="-573088"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5"/>
            </a:pPr>
            <a:r>
              <a:rPr lang="en-US" sz="2400" dirty="0"/>
              <a:t>Ethics, integrity, confidentiality</a:t>
            </a:r>
          </a:p>
          <a:p>
            <a:pPr marL="573088" indent="-573088"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5"/>
            </a:pPr>
            <a:r>
              <a:rPr lang="en-US" sz="2400" dirty="0"/>
              <a:t>Donor recognition, if donor wants any</a:t>
            </a:r>
          </a:p>
          <a:p>
            <a:pPr marL="573088" indent="-573088"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5"/>
            </a:pPr>
            <a:r>
              <a:rPr lang="en-US" sz="2400" dirty="0"/>
              <a:t>The non-greedy, non-grasping approach</a:t>
            </a:r>
          </a:p>
          <a:p>
            <a:pPr marL="573088" indent="-573088"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15"/>
            </a:pPr>
            <a:r>
              <a:rPr lang="en-US" sz="2400" dirty="0"/>
              <a:t>Great planning opportunities a genuine, meaningful benefit to entire process, very appealing</a:t>
            </a:r>
          </a:p>
          <a:p>
            <a:pPr marL="514350" indent="-514350">
              <a:buFont typeface="+mj-lt"/>
              <a:buAutoNum type="alphaUcPeriod" startAt="15"/>
            </a:pPr>
            <a:endParaRPr lang="en-US" sz="2800" dirty="0"/>
          </a:p>
          <a:p>
            <a:pPr marL="514350" indent="-514350">
              <a:lnSpc>
                <a:spcPct val="150000"/>
              </a:lnSpc>
              <a:buFont typeface="+mj-lt"/>
              <a:buAutoNum type="alphaUcPeriod" startAt="11"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84C8DEB-871B-3F42-9B81-9FEEE94A4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68917-3D57-59D4-0515-B21513DD2D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2792145"/>
            <a:ext cx="7391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04813" algn="ctr">
              <a:buNone/>
              <a:tabLst>
                <a:tab pos="7210425" algn="l"/>
              </a:tabLst>
            </a:pPr>
            <a:r>
              <a:rPr lang="en-US" sz="3200" b="1" dirty="0"/>
              <a:t>“</a:t>
            </a:r>
            <a:r>
              <a:rPr lang="en-US" sz="3200" b="1" i="1" dirty="0"/>
              <a:t>Would you </a:t>
            </a:r>
            <a:r>
              <a:rPr lang="en-US" sz="3200" i="1" dirty="0"/>
              <a:t>(prospect) </a:t>
            </a:r>
            <a:r>
              <a:rPr lang="en-US" sz="3200" b="1" i="1" dirty="0"/>
              <a:t>consider making a gift if we could show you how?”</a:t>
            </a:r>
            <a:endParaRPr lang="en-US" sz="3200" i="1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1111984"/>
            <a:ext cx="769620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The Role of the Gift Planner:</a:t>
            </a:r>
          </a:p>
          <a:p>
            <a:endParaRPr lang="en-US" sz="3200" dirty="0"/>
          </a:p>
          <a:p>
            <a:pPr algn="ctr"/>
            <a:r>
              <a:rPr lang="en-US" sz="3200" dirty="0"/>
              <a:t>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DA77F45-1882-242B-B60B-6F38AA498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materials ©2024 Davidson Gift Design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3391176-887F-421A-1A3F-72019540B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467600" cy="1143000"/>
          </a:xfrm>
        </p:spPr>
        <p:txBody>
          <a:bodyPr>
            <a:noAutofit/>
          </a:bodyPr>
          <a:lstStyle/>
          <a:p>
            <a:pPr algn="ctr"/>
            <a:r>
              <a:rPr lang="en-US" sz="3200" b="1" dirty="0"/>
              <a:t>DONOR BENEFITS</a:t>
            </a:r>
            <a:br>
              <a:rPr lang="en-US" sz="3200" b="1" dirty="0"/>
            </a:br>
            <a:r>
              <a:rPr lang="en-US" sz="3200" b="1" dirty="0"/>
              <a:t>IN CHARITABLE GIFT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7391400" cy="3276599"/>
          </a:xfrm>
        </p:spPr>
        <p:txBody>
          <a:bodyPr>
            <a:noAutofit/>
          </a:bodyPr>
          <a:lstStyle/>
          <a:p>
            <a:pPr algn="just"/>
            <a:r>
              <a:rPr lang="en-US" sz="2800" dirty="0">
                <a:latin typeface="+mj-lt"/>
                <a:ea typeface="Times New Roman"/>
              </a:rPr>
              <a:t>Personal satisfaction, the joy and pleasure of becoming a philanthropist for the donor’s favored charities, leaving a legacy</a:t>
            </a:r>
          </a:p>
          <a:p>
            <a:pPr algn="just"/>
            <a:endParaRPr lang="en-US" dirty="0">
              <a:ea typeface="Times New Roman"/>
            </a:endParaRPr>
          </a:p>
          <a:p>
            <a:pPr algn="just"/>
            <a:r>
              <a:rPr lang="en-US" sz="2800" b="1" dirty="0">
                <a:latin typeface="+mj-lt"/>
                <a:ea typeface="Times New Roman"/>
              </a:rPr>
              <a:t>AND</a:t>
            </a:r>
            <a:r>
              <a:rPr lang="en-US" dirty="0">
                <a:latin typeface="+mj-lt"/>
                <a:ea typeface="Times New Roman"/>
              </a:rPr>
              <a:t>, also:</a:t>
            </a:r>
          </a:p>
          <a:p>
            <a:pPr algn="just">
              <a:buNone/>
            </a:pPr>
            <a:endParaRPr lang="en-US" sz="2800" dirty="0">
              <a:ea typeface="Times New Roman"/>
            </a:endParaRPr>
          </a:p>
          <a:p>
            <a:endParaRPr lang="en-US" sz="2800" b="1" dirty="0">
              <a:latin typeface="Times New Roman"/>
              <a:ea typeface="Times New Roman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chemeClr val="tx1">
                    <a:tint val="82000"/>
                  </a:schemeClr>
                </a:solidFill>
              </a:rPr>
              <a:t>Presentation materials ©2024 Davidson Gift Design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DEC5C6-C58C-C3D0-AC6B-7E5718E32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62600"/>
          </a:xfrm>
        </p:spPr>
        <p:txBody>
          <a:bodyPr>
            <a:noAutofit/>
          </a:bodyPr>
          <a:lstStyle/>
          <a:p>
            <a:r>
              <a:rPr lang="en-US" sz="2800" b="1" cap="all" dirty="0">
                <a:latin typeface="+mj-lt"/>
                <a:ea typeface="Times New Roman"/>
              </a:rPr>
              <a:t>Income tax savings</a:t>
            </a:r>
          </a:p>
          <a:p>
            <a:pPr>
              <a:buNone/>
            </a:pPr>
            <a:endParaRPr lang="en-US" sz="1200" dirty="0">
              <a:latin typeface="Times New Roman"/>
              <a:ea typeface="Times New Roman"/>
            </a:endParaRPr>
          </a:p>
          <a:p>
            <a:pPr lvl="1">
              <a:spcBef>
                <a:spcPts val="1200"/>
              </a:spcBef>
            </a:pPr>
            <a:r>
              <a:rPr lang="en-US" sz="2800" dirty="0"/>
              <a:t>Reduced income tax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The avoidance of additional tax on long-term capital gains 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Reduce or avoid income tax owed by the survivor beneficiary of qualified retirement plans</a:t>
            </a:r>
          </a:p>
          <a:p>
            <a:pPr lvl="1">
              <a:spcBef>
                <a:spcPts val="1200"/>
              </a:spcBef>
            </a:pPr>
            <a:r>
              <a:rPr lang="en-US" sz="2800" dirty="0"/>
              <a:t>Income tax deduction with retained life estate, or term off years, of personal residence, vacation home or farm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D2DE27B-D2AA-43DC-9A0D-963A7F6DA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724400"/>
          </a:xfrm>
        </p:spPr>
        <p:txBody>
          <a:bodyPr>
            <a:noAutofit/>
          </a:bodyPr>
          <a:lstStyle/>
          <a:p>
            <a:pPr marL="0">
              <a:spcBef>
                <a:spcPts val="0"/>
              </a:spcBef>
              <a:spcAft>
                <a:spcPts val="1800"/>
              </a:spcAft>
            </a:pPr>
            <a:r>
              <a:rPr lang="en-US" sz="2800" b="1" cap="all" dirty="0">
                <a:latin typeface="+mj-lt"/>
                <a:ea typeface="Times New Roman"/>
              </a:rPr>
              <a:t>Gift and Estate Tax Savings</a:t>
            </a:r>
          </a:p>
          <a:p>
            <a:pPr marL="1149350" lvl="1" indent="-520700">
              <a:spcBef>
                <a:spcPts val="1800"/>
              </a:spcBef>
              <a:spcAft>
                <a:spcPts val="1200"/>
              </a:spcAft>
            </a:pPr>
            <a:r>
              <a:rPr lang="en-US" sz="2800" dirty="0">
                <a:ea typeface="Times New Roman"/>
              </a:rPr>
              <a:t>Lifetime charitable lead trust</a:t>
            </a:r>
          </a:p>
          <a:p>
            <a:pPr marL="1149350" lvl="1" indent="-520700">
              <a:spcBef>
                <a:spcPts val="1800"/>
              </a:spcBef>
              <a:spcAft>
                <a:spcPts val="1200"/>
              </a:spcAft>
            </a:pPr>
            <a:r>
              <a:rPr lang="en-US" sz="2800" dirty="0">
                <a:ea typeface="Times New Roman"/>
              </a:rPr>
              <a:t>Through lifetime charitable gifts and testamentary provisions</a:t>
            </a:r>
          </a:p>
          <a:p>
            <a:pPr marL="1149350" lvl="1" indent="-520700">
              <a:spcBef>
                <a:spcPts val="1800"/>
              </a:spcBef>
              <a:spcAft>
                <a:spcPts val="1200"/>
              </a:spcAft>
            </a:pPr>
            <a:r>
              <a:rPr lang="en-US" sz="2800" dirty="0">
                <a:ea typeface="Times New Roman"/>
              </a:rPr>
              <a:t>Significant estate tax savings from charitable income plans where donor and spouse are the only income beneficiaries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D85E8E-355C-1DE1-3A2C-EAB65739C9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4589"/>
            <a:ext cx="8229600" cy="502761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1800"/>
              </a:spcBef>
              <a:spcAft>
                <a:spcPts val="600"/>
              </a:spcAft>
            </a:pPr>
            <a:r>
              <a:rPr lang="en-US" sz="2400" b="1" cap="all" dirty="0">
                <a:latin typeface="+mj-lt"/>
                <a:ea typeface="Tahoma" pitchFamily="34" charset="0"/>
                <a:cs typeface="Tahoma" pitchFamily="34" charset="0"/>
              </a:rPr>
              <a:t>Increased lifetime income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 dirty="0">
                <a:latin typeface="+mj-lt"/>
                <a:ea typeface="Tahoma" pitchFamily="34" charset="0"/>
                <a:cs typeface="Tahoma" pitchFamily="34" charset="0"/>
              </a:rPr>
              <a:t>Charitable Gift Annuity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 dirty="0">
                <a:latin typeface="+mj-lt"/>
                <a:ea typeface="Tahoma" pitchFamily="34" charset="0"/>
                <a:cs typeface="Tahoma" pitchFamily="34" charset="0"/>
              </a:rPr>
              <a:t>Charitable Remainder Trust</a:t>
            </a:r>
            <a:endParaRPr lang="en-US" sz="2400" b="1" cap="all" dirty="0">
              <a:latin typeface="+mj-lt"/>
              <a:ea typeface="Tahoma" pitchFamily="34" charset="0"/>
              <a:cs typeface="Tahoma" pitchFamily="34" charset="0"/>
            </a:endParaRP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b="1" cap="all" dirty="0">
                <a:ea typeface="Tahoma" pitchFamily="34" charset="0"/>
                <a:cs typeface="Tahoma" pitchFamily="34" charset="0"/>
              </a:rPr>
              <a:t>Tax-sheltered lifetime income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b="1" cap="all" dirty="0">
                <a:ea typeface="Tahoma" pitchFamily="34" charset="0"/>
                <a:cs typeface="Tahoma" pitchFamily="34" charset="0"/>
              </a:rPr>
              <a:t>Supplemental retirement income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b="1" cap="all" dirty="0">
                <a:ea typeface="Tahoma" pitchFamily="34" charset="0"/>
                <a:cs typeface="Tahoma" pitchFamily="34" charset="0"/>
              </a:rPr>
              <a:t>Asset management, Diversification</a:t>
            </a:r>
          </a:p>
          <a:p>
            <a:pPr>
              <a:spcBef>
                <a:spcPts val="1800"/>
              </a:spcBef>
              <a:spcAft>
                <a:spcPts val="1800"/>
              </a:spcAft>
            </a:pPr>
            <a:r>
              <a:rPr lang="en-US" sz="2400" b="1" cap="all" dirty="0">
                <a:ea typeface="Tahoma" pitchFamily="34" charset="0"/>
                <a:cs typeface="Tahoma" pitchFamily="34" charset="0"/>
              </a:rPr>
              <a:t>Financial support (fixed or variable, for a term of years or life), of family members or friends</a:t>
            </a:r>
          </a:p>
          <a:p>
            <a:pPr>
              <a:lnSpc>
                <a:spcPct val="150000"/>
              </a:lnSpc>
            </a:pPr>
            <a:endParaRPr lang="en-US" sz="2800" b="1" cap="all" dirty="0">
              <a:ea typeface="Tahoma" pitchFamily="34" charset="0"/>
              <a:cs typeface="Tahoma" pitchFamily="34" charset="0"/>
            </a:endParaRPr>
          </a:p>
          <a:p>
            <a:pPr>
              <a:lnSpc>
                <a:spcPct val="150000"/>
              </a:lnSpc>
            </a:pPr>
            <a:endParaRPr lang="en-US" sz="2800" b="1" cap="all" dirty="0">
              <a:latin typeface="+mj-lt"/>
              <a:ea typeface="Tahoma" pitchFamily="34" charset="0"/>
              <a:cs typeface="Tahoma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6DFCD80-3429-ED26-F2A6-14844F98A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1447800"/>
          </a:xfrm>
        </p:spPr>
        <p:txBody>
          <a:bodyPr/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400" b="1" dirty="0">
                <a:solidFill>
                  <a:schemeClr val="tx1"/>
                </a:solidFill>
                <a:effectLst/>
                <a:latin typeface="Times New"/>
              </a:rPr>
              <a:t>SIMPLER</a:t>
            </a:r>
            <a:r>
              <a:rPr lang="en-US" sz="2400" dirty="0">
                <a:solidFill>
                  <a:schemeClr val="tx1"/>
                </a:solidFill>
                <a:effectLst/>
                <a:latin typeface="Times New"/>
              </a:rPr>
              <a:t> 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"/>
              </a:rPr>
              <a:t>TYPES OF PLANNED GIFTS FOR ENDOWMENT</a:t>
            </a:r>
            <a:r>
              <a:rPr lang="en-US" sz="2400" b="1" baseline="0" dirty="0">
                <a:solidFill>
                  <a:schemeClr val="tx1"/>
                </a:solidFill>
                <a:effectLst/>
                <a:latin typeface="Times New"/>
              </a:rPr>
              <a:t> </a:t>
            </a:r>
            <a:r>
              <a:rPr lang="en-US" sz="2400" b="1" dirty="0">
                <a:solidFill>
                  <a:schemeClr val="tx1"/>
                </a:solidFill>
                <a:effectLst/>
                <a:latin typeface="Times New"/>
              </a:rPr>
              <a:t>WITH LITTLE ADMINISTRATIVE RESPONSIBILITY BY CHARITY</a:t>
            </a:r>
            <a:endParaRPr lang="en-US" sz="2400" dirty="0">
              <a:solidFill>
                <a:schemeClr val="tx1"/>
              </a:solidFill>
              <a:effectLst/>
              <a:latin typeface="Times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057400"/>
            <a:ext cx="8229600" cy="3657600"/>
          </a:xfrm>
        </p:spPr>
        <p:txBody>
          <a:bodyPr>
            <a:noAutofit/>
          </a:bodyPr>
          <a:lstStyle/>
          <a:p>
            <a:pPr marL="457200" lvl="0" indent="-457200"/>
            <a:r>
              <a:rPr lang="en-US" sz="2400" dirty="0">
                <a:effectLst/>
                <a:latin typeface="+mj-lt"/>
              </a:rPr>
              <a:t>Bequests  - donor includes “magic language” in a </a:t>
            </a:r>
            <a:r>
              <a:rPr lang="en-US" sz="2400" i="1" dirty="0">
                <a:effectLst/>
                <a:latin typeface="+mj-lt"/>
              </a:rPr>
              <a:t>valid </a:t>
            </a:r>
            <a:r>
              <a:rPr lang="en-US" sz="2400" dirty="0">
                <a:effectLst/>
                <a:latin typeface="+mj-lt"/>
              </a:rPr>
              <a:t>will or testamentary trust</a:t>
            </a:r>
          </a:p>
          <a:p>
            <a:pPr marL="457200" lvl="0" indent="-457200"/>
            <a:endParaRPr lang="en-US" sz="2400" dirty="0">
              <a:effectLst/>
              <a:latin typeface="+mj-lt"/>
            </a:endParaRPr>
          </a:p>
          <a:p>
            <a:pPr marL="457200" marR="0" lvl="0" indent="-4572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tabLst/>
              <a:defRPr/>
            </a:pPr>
            <a:r>
              <a:rPr lang="en-US" sz="2400" dirty="0">
                <a:effectLst/>
                <a:latin typeface="+mj-lt"/>
              </a:rPr>
              <a:t>Beneficial Designations of a Percentage of (Part or All) of (One or More) Retirement Plan Assets - Revocable, Flexible Giving Method, for Almost All Aged Individuals, from Expensive Assets for Family to Inherit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69E83C-3471-9865-8200-6262FF98D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229600" cy="4419600"/>
          </a:xfrm>
        </p:spPr>
        <p:txBody>
          <a:bodyPr>
            <a:noAutofit/>
          </a:bodyPr>
          <a:lstStyle/>
          <a:p>
            <a:pPr marL="573088" lvl="0" indent="-573088" fontAlgn="base">
              <a:spcAft>
                <a:spcPct val="0"/>
              </a:spcAft>
              <a:buSzPct val="100000"/>
              <a:defRPr/>
            </a:pPr>
            <a:r>
              <a:rPr lang="en-US" sz="2800" dirty="0"/>
              <a:t>Gifts of Life Insurance Policies That Are No Longer Needed, Gifts Made by Ownership (possible tax breaks) and/or Beneficial Designation of (Part or All) of Existing Life Insurance</a:t>
            </a:r>
          </a:p>
          <a:p>
            <a:pPr marL="573088" lvl="0" indent="-573088" fontAlgn="base">
              <a:spcAft>
                <a:spcPct val="0"/>
              </a:spcAft>
              <a:buSzPct val="100000"/>
              <a:buNone/>
              <a:defRPr/>
            </a:pPr>
            <a:endParaRPr lang="en-US" sz="2800" dirty="0"/>
          </a:p>
          <a:p>
            <a:pPr marL="573088" lvl="0" indent="-573088"/>
            <a:r>
              <a:rPr lang="en-US" sz="2800" dirty="0">
                <a:effectLst/>
                <a:latin typeface="+mj-lt"/>
              </a:rPr>
              <a:t>Gifts Funded by Some or All of Your Appreciated Stock or Real Estate (often low yield)</a:t>
            </a:r>
          </a:p>
          <a:p>
            <a:pPr marL="573088" lvl="0" indent="-573088"/>
            <a:endParaRPr lang="en-US" sz="2800" dirty="0">
              <a:effectLst/>
              <a:latin typeface="+mj-lt"/>
            </a:endParaRPr>
          </a:p>
          <a:p>
            <a:pPr lvl="0"/>
            <a:endParaRPr lang="en-US" sz="2000" dirty="0">
              <a:effectLst/>
              <a:latin typeface="+mj-lt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D9DEE41-50D4-5418-99F4-EB44AE7C2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5029200"/>
          </a:xfrm>
        </p:spPr>
        <p:txBody>
          <a:bodyPr anchor="t" anchorCtr="0">
            <a:noAutofit/>
          </a:bodyPr>
          <a:lstStyle/>
          <a:p>
            <a:pPr marL="457200" lvl="0" indent="-457200"/>
            <a:r>
              <a:rPr lang="en-US" sz="2400" dirty="0"/>
              <a:t>Gifts of Real Property Subject to Life Estate or Term of Years (for donor and spouse, partner, sibling) – a personal residence, vacation home or farm, only</a:t>
            </a:r>
          </a:p>
          <a:p>
            <a:pPr marL="457200" indent="-457200"/>
            <a:endParaRPr lang="en-US" sz="2400" dirty="0"/>
          </a:p>
          <a:p>
            <a:pPr marL="457200" indent="-457200"/>
            <a:r>
              <a:rPr lang="en-US" sz="2400" dirty="0"/>
              <a:t>TOD (Transfer on Death deeds), legal in many states, owner signs new deed or affidavit with designated beneficiary, owner’s death certificate filed in same public records where realty located.  In a few states, called the Enhanced Life Estate Deed.  Avoids probate. Bank accounts too.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53BF69-C6BC-A8DB-C234-7B2CBDC2C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91000"/>
          </a:xfrm>
        </p:spPr>
        <p:txBody>
          <a:bodyPr/>
          <a:lstStyle/>
          <a:p>
            <a:pPr marL="458788" indent="-458788">
              <a:spcBef>
                <a:spcPts val="0"/>
              </a:spcBef>
              <a:tabLst>
                <a:tab pos="685800" algn="l"/>
              </a:tabLst>
            </a:pPr>
            <a:r>
              <a:rPr lang="en-US" sz="2800" b="1" dirty="0">
                <a:ea typeface="Times New Roman"/>
              </a:rPr>
              <a:t>Commit</a:t>
            </a:r>
            <a:r>
              <a:rPr lang="en-US" sz="2800" dirty="0">
                <a:ea typeface="Times New Roman"/>
              </a:rPr>
              <a:t> to a proactive planned giving program, commit the organization’s time and attention, budget too</a:t>
            </a:r>
          </a:p>
          <a:p>
            <a:pPr marL="458788" indent="-458788">
              <a:spcBef>
                <a:spcPts val="0"/>
              </a:spcBef>
              <a:tabLst>
                <a:tab pos="685800" algn="l"/>
                <a:tab pos="7942263" algn="l"/>
              </a:tabLst>
            </a:pPr>
            <a:endParaRPr lang="en-US" sz="2800" dirty="0">
              <a:ea typeface="Times New Roman"/>
            </a:endParaRPr>
          </a:p>
          <a:p>
            <a:pPr marL="458788" indent="-458788">
              <a:spcBef>
                <a:spcPts val="0"/>
              </a:spcBef>
              <a:tabLst>
                <a:tab pos="685800" algn="l"/>
                <a:tab pos="7942263" algn="l"/>
              </a:tabLst>
            </a:pPr>
            <a:endParaRPr lang="en-US" sz="2800" dirty="0">
              <a:ea typeface="Times New Roman"/>
            </a:endParaRPr>
          </a:p>
          <a:p>
            <a:pPr marL="458788" indent="-458788">
              <a:spcBef>
                <a:spcPts val="0"/>
              </a:spcBef>
              <a:tabLst>
                <a:tab pos="685800" algn="l"/>
              </a:tabLst>
            </a:pPr>
            <a:r>
              <a:rPr lang="en-US" sz="2800" dirty="0">
                <a:ea typeface="Times New Roman"/>
              </a:rPr>
              <a:t>Conduct a visioning exercise with your board – what would this organization be doing that it’s not currently doing, if money were no object?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1848ACC-B76D-3E21-E8D7-3B770ADD1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39D986-E771-C91C-34CA-A15B61AA7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457200" lvl="0" indent="-457200"/>
            <a:r>
              <a:rPr lang="en-US" sz="2400" dirty="0"/>
              <a:t>Testamentary Disposition, by Bequest, of Government Savings Bonds; if no longer paying income, cash in, outright gift to charity, or fund charitable gift annuities for self and another</a:t>
            </a:r>
          </a:p>
          <a:p>
            <a:pPr marL="457200" indent="-457200"/>
            <a:endParaRPr lang="en-US" sz="2400" dirty="0"/>
          </a:p>
          <a:p>
            <a:pPr marL="457200" indent="-457200"/>
            <a:r>
              <a:rPr lang="en-US" sz="2400" dirty="0"/>
              <a:t>Promoting Gifts Other than Cash - vary message, testimonials, stories to illustrate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CDE4A52-849B-4570-5537-30B92E8EF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153400" cy="1143000"/>
          </a:xfrm>
        </p:spPr>
        <p:txBody>
          <a:bodyPr>
            <a:noAutofit/>
          </a:bodyPr>
          <a:lstStyle/>
          <a:p>
            <a:pPr algn="ctr"/>
            <a:r>
              <a:rPr lang="en-US" sz="2400" b="1" dirty="0"/>
              <a:t>SIMPLER</a:t>
            </a:r>
            <a:r>
              <a:rPr lang="en-US" sz="2400" dirty="0"/>
              <a:t> </a:t>
            </a:r>
            <a:r>
              <a:rPr lang="en-US" sz="2400" b="1" dirty="0"/>
              <a:t>TYPES OF PLANNED GIFTS, FOR ENDOWMENT, MOST WITH LITTLE ADMINISTRATION BY CHARITY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576" y="1847186"/>
            <a:ext cx="7696200" cy="4096414"/>
          </a:xfrm>
        </p:spPr>
        <p:txBody>
          <a:bodyPr>
            <a:normAutofit/>
          </a:bodyPr>
          <a:lstStyle/>
          <a:p>
            <a:pPr marL="455613" lvl="0" indent="-3333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Bequests  - donor includes “magic language” in a </a:t>
            </a:r>
            <a:r>
              <a:rPr lang="en-US" sz="2400" i="1" dirty="0"/>
              <a:t>valid</a:t>
            </a:r>
            <a:r>
              <a:rPr lang="en-US" sz="2400" dirty="0"/>
              <a:t> will or testamentary trust</a:t>
            </a:r>
          </a:p>
          <a:p>
            <a:pPr marL="455613" lvl="0" indent="-3333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Beneficial Designations. by a Percentage, of (Part or All) of (One or More) Retirement Plans</a:t>
            </a:r>
          </a:p>
          <a:p>
            <a:pPr marL="455613" lvl="0" indent="-3333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Gifts of Life Insurance Policies That Are No Longer Needed, Gifts Made by Ownership, during lifetime, and/or Beneficial Designation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4D6E5B-B744-A89D-7190-889BCCEB0A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materials ©2024 Davidson Gift Design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BA5EDF-92B6-9DF1-32F8-6ED893AF99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7467600" cy="4724400"/>
          </a:xfrm>
        </p:spPr>
        <p:txBody>
          <a:bodyPr>
            <a:normAutofit/>
          </a:bodyPr>
          <a:lstStyle/>
          <a:p>
            <a:pPr marL="457200" lvl="0" indent="-3968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Gifts Using Appreciated Stock or Real Estate (often low yield) as Funding Asset</a:t>
            </a:r>
          </a:p>
          <a:p>
            <a:pPr marL="457200" lvl="0" indent="-3968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Gifts of Real Property Subject to Life Estate of personal residence, vacation home, or farm (only)</a:t>
            </a:r>
          </a:p>
          <a:p>
            <a:pPr marL="457200" lvl="0" indent="-3968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Testamentary Disposition, by Bequest, of Government Savings Bonds; if no longer paying income, redeem, make outright gift to charity OR fund charitable gift annuity for self and other</a:t>
            </a:r>
          </a:p>
          <a:p>
            <a:pPr marL="457200" lvl="0" indent="-396875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400" dirty="0"/>
              <a:t>Promoting Gifts Other than Cash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CFDC8B5-7BBD-E6FF-5F01-A29CF8F0AF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EFE147B-5CDB-E301-CD66-4B319DC7E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7467600" cy="4873752"/>
          </a:xfrm>
        </p:spPr>
        <p:txBody>
          <a:bodyPr>
            <a:normAutofit/>
          </a:bodyPr>
          <a:lstStyle/>
          <a:p>
            <a:pPr marL="122238" lvl="0" indent="0">
              <a:lnSpc>
                <a:spcPct val="100000"/>
              </a:lnSpc>
              <a:buNone/>
            </a:pPr>
            <a:r>
              <a:rPr lang="en-US" sz="2400" b="1" i="1" dirty="0"/>
              <a:t>Remember…</a:t>
            </a:r>
          </a:p>
          <a:p>
            <a:pPr marL="455613" lvl="0" indent="-333375">
              <a:lnSpc>
                <a:spcPct val="100000"/>
              </a:lnSpc>
            </a:pPr>
            <a:r>
              <a:rPr lang="en-US" sz="2400" dirty="0"/>
              <a:t>Most planned gifts are restricted, now and forever.</a:t>
            </a:r>
          </a:p>
          <a:p>
            <a:pPr marL="455613" lvl="0" indent="-333375">
              <a:lnSpc>
                <a:spcPct val="100000"/>
              </a:lnSpc>
            </a:pPr>
            <a:endParaRPr lang="en-US" sz="2400" dirty="0"/>
          </a:p>
          <a:p>
            <a:pPr marL="455613" lvl="0" indent="-333375">
              <a:lnSpc>
                <a:spcPct val="100000"/>
              </a:lnSpc>
            </a:pPr>
            <a:r>
              <a:rPr lang="en-US" sz="2400" dirty="0"/>
              <a:t>Ongoing education and awareness about planned giving options is essential – repeat and repeat, never know when prospect is ready to hear that message.</a:t>
            </a:r>
          </a:p>
          <a:p>
            <a:pPr marL="455613" indent="-333375">
              <a:lnSpc>
                <a:spcPct val="100000"/>
              </a:lnSpc>
              <a:buNone/>
            </a:pPr>
            <a:r>
              <a:rPr lang="en-US" sz="2400" dirty="0"/>
              <a:t> </a:t>
            </a:r>
          </a:p>
          <a:p>
            <a:pPr marL="455613" lvl="0" indent="-333375">
              <a:lnSpc>
                <a:spcPct val="100000"/>
              </a:lnSpc>
            </a:pPr>
            <a:r>
              <a:rPr lang="en-US" sz="2400" dirty="0"/>
              <a:t>Your board has a key role in planned giving success, as donors, overseers of the program, volunteers, lead gatherers, as promoters of the charity, its mission.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1AA0AAB-0BB2-82C8-483C-E9A4184B9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14E46BA-78E3-F40E-C891-8DCDBF76FD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7467600" cy="4873752"/>
          </a:xfrm>
        </p:spPr>
        <p:txBody>
          <a:bodyPr/>
          <a:lstStyle/>
          <a:p>
            <a:pPr marL="455613" lvl="0" indent="-333375">
              <a:lnSpc>
                <a:spcPct val="100000"/>
              </a:lnSpc>
            </a:pPr>
            <a:r>
              <a:rPr lang="en-US" sz="2400" dirty="0"/>
              <a:t>Planned gifts often have deferred impact to the charity - cost to raise them now, but can be years before the charity sees spendable dollars from planned gifts, so perfect for endowment fundraising.</a:t>
            </a:r>
          </a:p>
          <a:p>
            <a:pPr marL="455613" indent="-333375">
              <a:lnSpc>
                <a:spcPct val="100000"/>
              </a:lnSpc>
              <a:buNone/>
            </a:pPr>
            <a:endParaRPr lang="en-US" sz="2400" dirty="0"/>
          </a:p>
          <a:p>
            <a:pPr marL="455613" lvl="0" indent="-333375">
              <a:lnSpc>
                <a:spcPct val="100000"/>
              </a:lnSpc>
            </a:pPr>
            <a:r>
              <a:rPr lang="en-US" sz="2400" dirty="0"/>
              <a:t>Planned giving programs more likely to succeed if have staff and financial resources DEDICATED to proactive planned giving promotion and activity.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BF74D58-E960-4F73-9B83-CD43E3676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98E77AF-2717-DEA5-0812-290224690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7315200" cy="4873752"/>
          </a:xfrm>
        </p:spPr>
        <p:txBody>
          <a:bodyPr>
            <a:normAutofit/>
          </a:bodyPr>
          <a:lstStyle/>
          <a:p>
            <a:pPr marL="455613" lvl="0" indent="-333375">
              <a:lnSpc>
                <a:spcPct val="100000"/>
              </a:lnSpc>
            </a:pPr>
            <a:r>
              <a:rPr lang="en-US" sz="2400" dirty="0"/>
              <a:t>Can encourage some planned gift activity without much responsibility - will have to gear up, technically and administratively, when/if handle life income arrangements like charitable gift annuities and charitable remainder trusts, real estate gifts, </a:t>
            </a:r>
            <a:r>
              <a:rPr lang="en-US" sz="2400" i="1" dirty="0"/>
              <a:t>can outsource</a:t>
            </a:r>
            <a:r>
              <a:rPr lang="en-US" sz="2400" dirty="0"/>
              <a:t>, e.g. to your local community foundation or for-profit provider.</a:t>
            </a:r>
          </a:p>
          <a:p>
            <a:pPr marL="455613" indent="-333375">
              <a:buNone/>
            </a:pPr>
            <a:endParaRPr lang="en-US" sz="2400" dirty="0"/>
          </a:p>
          <a:p>
            <a:pPr marL="455613" lvl="0" indent="-333375">
              <a:lnSpc>
                <a:spcPct val="100000"/>
              </a:lnSpc>
            </a:pPr>
            <a:r>
              <a:rPr lang="en-US" sz="2400" dirty="0"/>
              <a:t>Even the longest journey begins with but a single step . . . so START NOW and continue to promote and market in every publication and way you can.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77BA82AC-D4DC-97B7-63E4-856200D468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B4FD58-FB23-99EF-FAC5-BE1646708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533400"/>
            <a:ext cx="6248400" cy="868362"/>
          </a:xfrm>
        </p:spPr>
        <p:txBody>
          <a:bodyPr>
            <a:noAutofit/>
          </a:bodyPr>
          <a:lstStyle/>
          <a:p>
            <a:pPr algn="ctr"/>
            <a:r>
              <a:rPr lang="en-US" sz="2800" b="1" dirty="0"/>
              <a:t>IRA CHARITABLE ROLLOVER – EXTENDED PERMANENTLY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4267200"/>
          </a:xfrm>
        </p:spPr>
        <p:txBody>
          <a:bodyPr bIns="0" anchor="t" anchorCtr="0">
            <a:noAutofit/>
          </a:bodyPr>
          <a:lstStyle/>
          <a:p>
            <a:pPr marL="45720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dirty="0"/>
              <a:t>The Philanthropy Protection Act of 2006 (a.k.a. IRA Charitable Rollover), extended permanently in December 2015, provides an especially attractive option for philanthropically-minded individuals who attain the age of 70 ½ in designated years </a:t>
            </a:r>
          </a:p>
          <a:p>
            <a:pPr marL="457200" indent="0">
              <a:spcBef>
                <a:spcPts val="1800"/>
              </a:spcBef>
              <a:spcAft>
                <a:spcPts val="1200"/>
              </a:spcAft>
              <a:buNone/>
            </a:pPr>
            <a:r>
              <a:rPr lang="en-US" sz="2400" dirty="0"/>
              <a:t>Can make an outright gift up to $100,000 of IRA assets to one or more favored charities annually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1BD5F8-F434-6E84-699C-06035C5D83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E78E41-7ABA-72F8-30FF-856C2A09B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1"/>
          </a:xfrm>
        </p:spPr>
        <p:txBody>
          <a:bodyPr>
            <a:noAutofit/>
          </a:bodyPr>
          <a:lstStyle/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dirty="0"/>
              <a:t>A husband and wife can each give that full amount each year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dirty="0"/>
              <a:t>The charity has to be public; gifts to donor advised funds, supporting organizations and private foundations have not qualified for this favorable treatment. </a:t>
            </a:r>
          </a:p>
          <a:p>
            <a:pPr marL="45720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sz="2400" dirty="0"/>
              <a:t>This distribution must be made </a:t>
            </a:r>
            <a:r>
              <a:rPr lang="en-US" sz="2400" b="1" i="1" dirty="0"/>
              <a:t>directly</a:t>
            </a:r>
            <a:r>
              <a:rPr lang="en-US" sz="2400" dirty="0"/>
              <a:t> from the IRA custodian to a public charity</a:t>
            </a:r>
          </a:p>
          <a:p>
            <a:pPr marL="457200" indent="0">
              <a:buNone/>
            </a:pPr>
            <a:endParaRPr lang="en-US" sz="2600" dirty="0"/>
          </a:p>
          <a:p>
            <a:pPr marL="457200" indent="0">
              <a:buNone/>
            </a:pPr>
            <a:r>
              <a:rPr lang="en-US" sz="2600" dirty="0"/>
              <a:t> 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9DFFA1C-571D-7F47-A6BE-C6B893F2D2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55750"/>
            <a:ext cx="8077200" cy="3321049"/>
          </a:xfrm>
        </p:spPr>
        <p:txBody>
          <a:bodyPr>
            <a:noAutofit/>
          </a:bodyPr>
          <a:lstStyle/>
          <a:p>
            <a:pPr marL="457200" indent="0">
              <a:spcAft>
                <a:spcPts val="1800"/>
              </a:spcAft>
              <a:buNone/>
            </a:pPr>
            <a:r>
              <a:rPr lang="en-US" sz="2400" dirty="0"/>
              <a:t>Can count towards even satisfy that plan owner’s mandatory distribution for that year</a:t>
            </a:r>
          </a:p>
          <a:p>
            <a:pPr marL="457200" indent="0">
              <a:spcAft>
                <a:spcPts val="1200"/>
              </a:spcAft>
              <a:buNone/>
            </a:pPr>
            <a:r>
              <a:rPr lang="en-US" sz="2400" dirty="0"/>
              <a:t>No income tax deduction for that gift to charity because that IRA fund balance has never been taxed ,but donor does not have to include the IRA distribution in taxable income</a:t>
            </a:r>
          </a:p>
          <a:p>
            <a:pPr marL="457200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/>
              <a:t>Presentation materials ©2024 Davidson Gift Design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3B45083-EEA1-24E4-3C55-372AAF1AC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4756151"/>
          </a:xfrm>
        </p:spPr>
        <p:txBody>
          <a:bodyPr>
            <a:normAutofit fontScale="92500" lnSpcReduction="20000"/>
          </a:bodyPr>
          <a:lstStyle/>
          <a:p>
            <a:pPr marL="115887" indent="0">
              <a:buNone/>
            </a:pPr>
            <a:r>
              <a:rPr lang="en-US" sz="2800" dirty="0"/>
              <a:t>Most attractive for individuals with IRA assets they don’t foresee needing and charitable intent to:</a:t>
            </a:r>
          </a:p>
          <a:p>
            <a:pPr marL="457200" indent="-341313"/>
            <a:endParaRPr lang="en-US" sz="1600" dirty="0"/>
          </a:p>
          <a:p>
            <a:pPr marL="457200" lvl="1" indent="-341313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to witness their gift doing good during lifetime</a:t>
            </a:r>
          </a:p>
          <a:p>
            <a:pPr marL="457200" lvl="1" indent="-341313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to reduce estate size and complexity</a:t>
            </a:r>
          </a:p>
          <a:p>
            <a:pPr marL="457200" lvl="1" indent="-341313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to endow annual support to one or more valued charities</a:t>
            </a:r>
          </a:p>
          <a:p>
            <a:pPr marL="457200" lvl="1" indent="-341313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especially for much older donors who plan to give other family assets tax-free to heirs </a:t>
            </a:r>
          </a:p>
          <a:p>
            <a:pPr marL="457200" lvl="1" indent="-341313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may even drop the donor to a lower income tax bracket</a:t>
            </a:r>
          </a:p>
          <a:p>
            <a:pPr marL="457200" lvl="1" indent="-341313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sz="2000" dirty="0"/>
              <a:t>additional taxes being imposed on IRD assets like a recent ACA tax may mean beyond the individual’s RMD, if that additional gift drops that donor to a lower tax bracket.  </a:t>
            </a:r>
          </a:p>
          <a:p>
            <a:pPr marL="457200" lvl="1" indent="-341313">
              <a:spcAft>
                <a:spcPts val="1200"/>
              </a:spcAft>
            </a:pPr>
            <a:endParaRPr lang="en-US" sz="20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0D10D9C-C316-BFFB-1484-8FB0CA054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519946-1360-FC61-5E62-612CD99C55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724400"/>
          </a:xfrm>
        </p:spPr>
        <p:txBody>
          <a:bodyPr>
            <a:noAutofit/>
          </a:bodyPr>
          <a:lstStyle/>
          <a:p>
            <a:pPr marL="461963" lvl="0" indent="-461963"/>
            <a:r>
              <a:rPr lang="en-US" sz="2800" dirty="0"/>
              <a:t>Enlist key staff, particularly the CEO, financial, accounting and legal staff, in planned giving, and that they have a key, integral role to its success.</a:t>
            </a:r>
          </a:p>
          <a:p>
            <a:pPr marL="461963" lvl="0" indent="-461963">
              <a:buNone/>
            </a:pPr>
            <a:endParaRPr lang="en-US" sz="1400" dirty="0"/>
          </a:p>
          <a:p>
            <a:pPr marL="461963" lvl="0" indent="-461963"/>
            <a:r>
              <a:rPr lang="en-US" sz="2800" dirty="0"/>
              <a:t>Obtain additional training for any key staff or volunteer(s) in planned giving, what simpler gift options can your charity realistically handle and promote?  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3B0B2908-3C91-60E9-4CA8-C0149A59D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5E8AD5-BA6C-F275-AFB8-10DD0B083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</p:spPr>
        <p:txBody>
          <a:bodyPr>
            <a:normAutofit/>
          </a:bodyPr>
          <a:lstStyle/>
          <a:p>
            <a:pPr marL="461963" lvl="0" indent="-461963"/>
            <a:r>
              <a:rPr lang="en-US" sz="2800" dirty="0"/>
              <a:t>Review your charity’s marketing, all its printed materials (even the annual fund card) that it’s already printing, include promoting endowment and planned gift fundraising ideas.</a:t>
            </a:r>
          </a:p>
          <a:p>
            <a:pPr marL="461963" lvl="0" indent="-461963"/>
            <a:endParaRPr lang="en-US" sz="2800" dirty="0"/>
          </a:p>
          <a:p>
            <a:pPr marL="461963" lvl="0" indent="-461963"/>
            <a:r>
              <a:rPr lang="en-US" sz="2800" dirty="0"/>
              <a:t>Review your data base and prospect contact procedures, to see if your system can capture “expectancy” information.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71B01FF-FFCE-7B6D-C08B-B93D0D2EF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8C25BEE-1408-46CF-EACA-72DA654585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4"/>
          </a:xfrm>
        </p:spPr>
        <p:txBody>
          <a:bodyPr>
            <a:noAutofit/>
          </a:bodyPr>
          <a:lstStyle/>
          <a:p>
            <a:pPr marL="461963" lvl="0" indent="-461963"/>
            <a:r>
              <a:rPr lang="en-US" sz="2800" dirty="0"/>
              <a:t>Realistically assess if and how your organization can provide the service and technical components of a proactive planned giving program and if you cannot, how to collaborate or hire other providers.</a:t>
            </a:r>
          </a:p>
          <a:p>
            <a:pPr marL="461963" lvl="0" indent="-461963"/>
            <a:endParaRPr lang="en-US" sz="2800" dirty="0"/>
          </a:p>
          <a:p>
            <a:pPr marL="461963" lvl="0" indent="-461963"/>
            <a:r>
              <a:rPr lang="en-US" sz="2800" dirty="0"/>
              <a:t>Plan a session for key donors and prospects – Board, past Board, their families, “best” donors, “urgent” (by health, wealth, linkage, self-identified) prospects, donors with significant annual gifts to possibly endow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51627DC-CAF5-7E80-4941-97D5A8D44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2D53477-DA46-3F90-1200-DDE19913E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4876800"/>
          </a:xfrm>
        </p:spPr>
        <p:txBody>
          <a:bodyPr>
            <a:normAutofit/>
          </a:bodyPr>
          <a:lstStyle/>
          <a:p>
            <a:pPr marL="458788" lvl="0" indent="-458788"/>
            <a:r>
              <a:rPr lang="en-US" sz="2800" dirty="0"/>
              <a:t>Enlist a “planned giving champion” – a Board member or leader, volunteer, who will ensure that planned giving continues, even if it’s future dollars</a:t>
            </a:r>
          </a:p>
          <a:p>
            <a:pPr marL="458788" lvl="0" indent="-458788"/>
            <a:endParaRPr lang="en-US" sz="1800" dirty="0"/>
          </a:p>
          <a:p>
            <a:pPr marL="458788" lvl="0" indent="-458788"/>
            <a:r>
              <a:rPr lang="en-US" sz="2800" dirty="0"/>
              <a:t>Start meeting one-on-one with key prospects, talking to them about the charity’s mission, its vision for the future, and asking them if they would consider making a gift to that future if we could show them how.</a:t>
            </a:r>
          </a:p>
          <a:p>
            <a:pPr lvl="0"/>
            <a:endParaRPr lang="en-US" sz="13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469E46D1-9492-822C-0799-CE0785C7E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38245A7-9318-FA81-60B6-BF0388DD7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077200" cy="4648200"/>
          </a:xfrm>
        </p:spPr>
        <p:txBody>
          <a:bodyPr/>
          <a:lstStyle/>
          <a:p>
            <a:pPr marL="461963" lvl="0" indent="-461963"/>
            <a:r>
              <a:rPr lang="en-US" sz="2800" dirty="0"/>
              <a:t>Ask your Community Foundation about how it can help you be successful in your planned giving outreach, program and with your own education too.</a:t>
            </a:r>
          </a:p>
          <a:p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26D8D54-6396-71F7-D32A-6E63D57BD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937720-8594-80F3-B0C7-AD3B28806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7700" y="365126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2800" b="1" dirty="0"/>
              <a:t>WHAT MOTIVATES LARGE GIFTS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981200"/>
            <a:ext cx="7620000" cy="4114800"/>
          </a:xfrm>
        </p:spPr>
        <p:txBody>
          <a:bodyPr>
            <a:normAutofit/>
          </a:bodyPr>
          <a:lstStyle/>
          <a:p>
            <a:pPr marL="573088" indent="-5730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  <a:tabLst>
                <a:tab pos="511175" algn="l"/>
              </a:tabLst>
            </a:pPr>
            <a:r>
              <a:rPr lang="en-US" sz="2400" dirty="0"/>
              <a:t>Mission</a:t>
            </a:r>
          </a:p>
          <a:p>
            <a:pPr marL="573088" indent="-5730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  <a:tabLst>
                <a:tab pos="511175" algn="l"/>
              </a:tabLst>
            </a:pPr>
            <a:r>
              <a:rPr lang="en-US" sz="2400" dirty="0"/>
              <a:t>Charity’s relationship with donor</a:t>
            </a:r>
          </a:p>
          <a:p>
            <a:pPr marL="573088" indent="-5730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  <a:tabLst>
                <a:tab pos="511175" algn="l"/>
              </a:tabLst>
            </a:pPr>
            <a:r>
              <a:rPr lang="en-US" sz="2400" dirty="0"/>
              <a:t>A practice of donor cultivation</a:t>
            </a:r>
          </a:p>
          <a:p>
            <a:pPr marL="573088" indent="-5730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  <a:tabLst>
                <a:tab pos="511175" algn="l"/>
              </a:tabLst>
            </a:pPr>
            <a:r>
              <a:rPr lang="en-US" sz="2400" dirty="0"/>
              <a:t>Marketing and education</a:t>
            </a:r>
          </a:p>
          <a:p>
            <a:pPr marL="573088" indent="-5730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/>
              <a:tabLst>
                <a:tab pos="511175" algn="l"/>
              </a:tabLst>
            </a:pPr>
            <a:r>
              <a:rPr lang="en-US" sz="2400" dirty="0"/>
              <a:t>Donor identification</a:t>
            </a:r>
          </a:p>
          <a:p>
            <a:pPr marL="58738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  <a:tabLst>
                <a:tab pos="511175" algn="l"/>
              </a:tabLst>
            </a:pPr>
            <a:endParaRPr lang="en-US" sz="280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199032-70A8-90F9-5E7B-13A57FC7D5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C8F736-BC9A-53EE-BA23-63CCBC53F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00200"/>
            <a:ext cx="8229600" cy="4525963"/>
          </a:xfrm>
        </p:spPr>
        <p:txBody>
          <a:bodyPr>
            <a:normAutofit/>
          </a:bodyPr>
          <a:lstStyle/>
          <a:p>
            <a:pPr marL="573088" indent="-573088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6"/>
            </a:pPr>
            <a:r>
              <a:rPr lang="en-US" sz="2400" dirty="0"/>
              <a:t>Charity ASKS certain identified donor(s) to consider planned gift option</a:t>
            </a:r>
          </a:p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6"/>
            </a:pPr>
            <a:r>
              <a:rPr lang="en-US" sz="2400" dirty="0"/>
              <a:t>Is the right individual at the charity the point person for this donor</a:t>
            </a:r>
            <a:r>
              <a:rPr lang="en-US" sz="2400" cap="all" dirty="0"/>
              <a:t>?</a:t>
            </a:r>
            <a:r>
              <a:rPr lang="en-US" sz="2400" dirty="0"/>
              <a:t> Are peers such as Board members involved </a:t>
            </a:r>
          </a:p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6"/>
            </a:pPr>
            <a:r>
              <a:rPr lang="en-US" sz="2400" dirty="0"/>
              <a:t>Responsiveness to donor objectives, considerations, and intent as to how gift will be used</a:t>
            </a:r>
          </a:p>
          <a:p>
            <a:pPr marL="573088" indent="-573088">
              <a:lnSpc>
                <a:spcPct val="11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6"/>
            </a:pPr>
            <a:r>
              <a:rPr lang="en-US" sz="2400" dirty="0"/>
              <a:t>Follow-up with each prospect </a:t>
            </a:r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6"/>
            </a:pPr>
            <a:endParaRPr lang="en-US" sz="2800" cap="all" dirty="0"/>
          </a:p>
          <a:p>
            <a:pPr marL="514350" indent="-5143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lphaUcPeriod" startAt="6"/>
            </a:pPr>
            <a:endParaRPr lang="en-US" sz="2800" cap="all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2877D26C-9E82-089D-318B-3404230E3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Presentation materials ©2024 Davidson Gift Design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A2598C-A378-AE41-5CE6-429741F85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8EC306-D1AE-4748-8448-498DE96971E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1307</TotalTime>
  <Words>1812</Words>
  <Application>Microsoft Office PowerPoint</Application>
  <PresentationFormat>On-screen Show (4:3)</PresentationFormat>
  <Paragraphs>173</Paragraphs>
  <Slides>29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Aptos</vt:lpstr>
      <vt:lpstr>Arial</vt:lpstr>
      <vt:lpstr>Calibri</vt:lpstr>
      <vt:lpstr>Corbel</vt:lpstr>
      <vt:lpstr>Papyrus</vt:lpstr>
      <vt:lpstr>Tahoma</vt:lpstr>
      <vt:lpstr>Times New</vt:lpstr>
      <vt:lpstr>Times New Roman</vt:lpstr>
      <vt:lpstr>Depth</vt:lpstr>
      <vt:lpstr>Eleven Steps Your Charity Can Take This Year for Planned Giving Success   Pamela J. Davidson, J.D.   Davidson Gift Design Charitable Gift Planning and Consulting pjdavidson@giftplanners.com             (812) 322-3495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MOTIVATES LARGE GIFTS</vt:lpstr>
      <vt:lpstr>PowerPoint Presentation</vt:lpstr>
      <vt:lpstr>PowerPoint Presentation</vt:lpstr>
      <vt:lpstr>PowerPoint Presentation</vt:lpstr>
      <vt:lpstr>PowerPoint Presentation</vt:lpstr>
      <vt:lpstr>DONOR BENEFITS IN CHARITABLE GIFT PLANNING</vt:lpstr>
      <vt:lpstr>PowerPoint Presentation</vt:lpstr>
      <vt:lpstr>PowerPoint Presentation</vt:lpstr>
      <vt:lpstr>PowerPoint Presentation</vt:lpstr>
      <vt:lpstr>SIMPLER TYPES OF PLANNED GIFTS FOR ENDOWMENT WITH LITTLE ADMINISTRATIVE RESPONSIBILITY BY CHARITY</vt:lpstr>
      <vt:lpstr>PowerPoint Presentation</vt:lpstr>
      <vt:lpstr>PowerPoint Presentation</vt:lpstr>
      <vt:lpstr>PowerPoint Presentation</vt:lpstr>
      <vt:lpstr>SIMPLER TYPES OF PLANNED GIFTS, FOR ENDOWMENT, MOST WITH LITTLE ADMINISTRATION BY CHARITY</vt:lpstr>
      <vt:lpstr>PowerPoint Presentation</vt:lpstr>
      <vt:lpstr>PowerPoint Presentation</vt:lpstr>
      <vt:lpstr>PowerPoint Presentation</vt:lpstr>
      <vt:lpstr>PowerPoint Presentation</vt:lpstr>
      <vt:lpstr>IRA CHARITABLE ROLLOVER – EXTENDED PERMANENTLY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Essence of Planned Giving</dc:title>
  <dc:creator>Jefrey L. Davidson</dc:creator>
  <cp:lastModifiedBy>Kristina Sickels</cp:lastModifiedBy>
  <cp:revision>104</cp:revision>
  <dcterms:created xsi:type="dcterms:W3CDTF">2013-03-10T17:01:47Z</dcterms:created>
  <dcterms:modified xsi:type="dcterms:W3CDTF">2024-11-05T21:00:59Z</dcterms:modified>
</cp:coreProperties>
</file>