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59"/>
  </p:notesMasterIdLst>
  <p:handoutMasterIdLst>
    <p:handoutMasterId r:id="rId60"/>
  </p:handoutMasterIdLst>
  <p:sldIdLst>
    <p:sldId id="975" r:id="rId2"/>
    <p:sldId id="646" r:id="rId3"/>
    <p:sldId id="963" r:id="rId4"/>
    <p:sldId id="960" r:id="rId5"/>
    <p:sldId id="972" r:id="rId6"/>
    <p:sldId id="726" r:id="rId7"/>
    <p:sldId id="962" r:id="rId8"/>
    <p:sldId id="961" r:id="rId9"/>
    <p:sldId id="666" r:id="rId10"/>
    <p:sldId id="966" r:id="rId11"/>
    <p:sldId id="716" r:id="rId12"/>
    <p:sldId id="697" r:id="rId13"/>
    <p:sldId id="938" r:id="rId14"/>
    <p:sldId id="717" r:id="rId15"/>
    <p:sldId id="977" r:id="rId16"/>
    <p:sldId id="1057" r:id="rId17"/>
    <p:sldId id="703" r:id="rId18"/>
    <p:sldId id="667" r:id="rId19"/>
    <p:sldId id="937" r:id="rId20"/>
    <p:sldId id="955" r:id="rId21"/>
    <p:sldId id="958" r:id="rId22"/>
    <p:sldId id="959" r:id="rId23"/>
    <p:sldId id="727" r:id="rId24"/>
    <p:sldId id="1075" r:id="rId25"/>
    <p:sldId id="1076" r:id="rId26"/>
    <p:sldId id="365" r:id="rId27"/>
    <p:sldId id="366" r:id="rId28"/>
    <p:sldId id="367" r:id="rId29"/>
    <p:sldId id="368" r:id="rId30"/>
    <p:sldId id="369" r:id="rId31"/>
    <p:sldId id="370" r:id="rId32"/>
    <p:sldId id="371" r:id="rId33"/>
    <p:sldId id="372" r:id="rId34"/>
    <p:sldId id="373" r:id="rId35"/>
    <p:sldId id="374" r:id="rId36"/>
    <p:sldId id="1074" r:id="rId37"/>
    <p:sldId id="375" r:id="rId38"/>
    <p:sldId id="1082" r:id="rId39"/>
    <p:sldId id="376" r:id="rId40"/>
    <p:sldId id="952" r:id="rId41"/>
    <p:sldId id="944" r:id="rId42"/>
    <p:sldId id="957" r:id="rId43"/>
    <p:sldId id="1077" r:id="rId44"/>
    <p:sldId id="1083" r:id="rId45"/>
    <p:sldId id="1064" r:id="rId46"/>
    <p:sldId id="720" r:id="rId47"/>
    <p:sldId id="935" r:id="rId48"/>
    <p:sldId id="1073" r:id="rId49"/>
    <p:sldId id="1078" r:id="rId50"/>
    <p:sldId id="1079" r:id="rId51"/>
    <p:sldId id="947" r:id="rId52"/>
    <p:sldId id="1080" r:id="rId53"/>
    <p:sldId id="730" r:id="rId54"/>
    <p:sldId id="1087" r:id="rId55"/>
    <p:sldId id="1084" r:id="rId56"/>
    <p:sldId id="1086" r:id="rId57"/>
    <p:sldId id="325" r:id="rId5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CC33"/>
    <a:srgbClr val="000099"/>
    <a:srgbClr val="0033CC"/>
    <a:srgbClr val="5F5F5F"/>
    <a:srgbClr val="969696"/>
    <a:srgbClr val="0066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4" autoAdjust="0"/>
    <p:restoredTop sz="94658"/>
  </p:normalViewPr>
  <p:slideViewPr>
    <p:cSldViewPr snapToGrid="0">
      <p:cViewPr varScale="1">
        <p:scale>
          <a:sx n="78" d="100"/>
          <a:sy n="78" d="100"/>
        </p:scale>
        <p:origin x="156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1C3DB68E-3E6C-4AB9-A909-3DA72FB9963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7" tIns="48329" rIns="96657" bIns="48329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8351A78B-A592-49C5-A98E-4EC9CB65BDB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7" tIns="48329" rIns="96657" bIns="48329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112644" name="Rectangle 4">
            <a:extLst>
              <a:ext uri="{FF2B5EF4-FFF2-40B4-BE49-F238E27FC236}">
                <a16:creationId xmlns:a16="http://schemas.microsoft.com/office/drawing/2014/main" id="{A845C29D-426E-4B75-84DD-807AAE4AC9F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7" tIns="48329" rIns="96657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id="{452BED73-A87F-46FA-BC06-CF68657DC9E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7" tIns="48329" rIns="96657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83A5AE9E-C8EA-4853-BB2D-B3C67B6B44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9T22:28:11.0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12514 10030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D5574FD-C3A4-4418-9539-6A9C476DAB8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7" tIns="48329" rIns="96657" bIns="48329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29D751F-C05A-4514-B9F9-47797E31E0E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7" tIns="48329" rIns="96657" bIns="48329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D63BB808-575C-48CF-8E60-8EC8F137096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EB8981F2-DEA7-4ED7-8891-1D43E8C1A35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311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7" tIns="48329" rIns="96657" bIns="48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CF51B278-1566-4F6B-97EA-F468C41EEAE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7" tIns="48329" rIns="96657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4459F2EC-3FAA-4800-B712-8428B7B99F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7" tIns="48329" rIns="96657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0FA009D-5D47-4C11-BBC0-1BF98E075F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F3982-7581-46E0-B8F0-9DAF6EAA10F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8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7863"/>
            <a:ext cx="4724400" cy="3543300"/>
          </a:xfrm>
          <a:solidFill>
            <a:srgbClr val="FFFFFF"/>
          </a:solidFill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675" y="4446588"/>
            <a:ext cx="5154702" cy="414655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8642B5-9F9A-7543-8784-EAE419A6B33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216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F3982-7581-46E0-B8F0-9DAF6EAA10F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23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F3982-7581-46E0-B8F0-9DAF6EAA10F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73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F3982-7581-46E0-B8F0-9DAF6EAA10F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34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F3982-7581-46E0-B8F0-9DAF6EAA10F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92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F3982-7581-46E0-B8F0-9DAF6EAA10F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57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F3982-7581-46E0-B8F0-9DAF6EAA10F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33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7863"/>
            <a:ext cx="4724400" cy="3543300"/>
          </a:xfrm>
          <a:solidFill>
            <a:srgbClr val="FFFFFF"/>
          </a:solidFill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675" y="4446588"/>
            <a:ext cx="5154702" cy="414655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8642B5-9F9A-7543-8784-EAE419A6B33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039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7863"/>
            <a:ext cx="4724400" cy="3543300"/>
          </a:xfrm>
          <a:solidFill>
            <a:srgbClr val="FFFFFF"/>
          </a:solidFill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675" y="4446588"/>
            <a:ext cx="5154702" cy="414655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8642B5-9F9A-7543-8784-EAE419A6B33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530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7863"/>
            <a:ext cx="4724400" cy="3543300"/>
          </a:xfrm>
          <a:solidFill>
            <a:srgbClr val="FFFFFF"/>
          </a:solidFill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675" y="4446588"/>
            <a:ext cx="5154702" cy="414655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8642B5-9F9A-7543-8784-EAE419A6B33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780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7863"/>
            <a:ext cx="4724400" cy="3543300"/>
          </a:xfrm>
          <a:solidFill>
            <a:srgbClr val="FFFFFF"/>
          </a:solidFill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675" y="4446588"/>
            <a:ext cx="5154702" cy="414655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8642B5-9F9A-7543-8784-EAE419A6B33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8467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7863"/>
            <a:ext cx="4724400" cy="3543300"/>
          </a:xfrm>
          <a:solidFill>
            <a:srgbClr val="FFFFFF"/>
          </a:solidFill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675" y="4446588"/>
            <a:ext cx="5154702" cy="414655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8642B5-9F9A-7543-8784-EAE419A6B33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4262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7863"/>
            <a:ext cx="4724400" cy="3543300"/>
          </a:xfrm>
          <a:solidFill>
            <a:srgbClr val="FFFFFF"/>
          </a:solidFill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675" y="4446588"/>
            <a:ext cx="5154702" cy="414655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8642B5-9F9A-7543-8784-EAE419A6B33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7470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7863"/>
            <a:ext cx="4724400" cy="3543300"/>
          </a:xfrm>
          <a:solidFill>
            <a:srgbClr val="FFFFFF"/>
          </a:solidFill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675" y="4446588"/>
            <a:ext cx="5154702" cy="414655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8642B5-9F9A-7543-8784-EAE419A6B33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4889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F3982-7581-46E0-B8F0-9DAF6EAA10F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585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F3982-7581-46E0-B8F0-9DAF6EAA10F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597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F3982-7581-46E0-B8F0-9DAF6EAA10F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78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26D300C-EBC6-4CC7-8410-F06AA57C44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C657D0F-80F8-41DB-8F5A-477AC4DA5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5580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26D300C-EBC6-4CC7-8410-F06AA57C44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C657D0F-80F8-41DB-8F5A-477AC4DA5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9104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26D300C-EBC6-4CC7-8410-F06AA57C44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C657D0F-80F8-41DB-8F5A-477AC4DA5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8018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26D300C-EBC6-4CC7-8410-F06AA57C44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C657D0F-80F8-41DB-8F5A-477AC4DA5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37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7863"/>
            <a:ext cx="4724400" cy="3543300"/>
          </a:xfrm>
          <a:solidFill>
            <a:srgbClr val="FFFFFF"/>
          </a:solidFill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675" y="4446588"/>
            <a:ext cx="5154702" cy="414655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8642B5-9F9A-7543-8784-EAE419A6B33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9898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26D300C-EBC6-4CC7-8410-F06AA57C44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C657D0F-80F8-41DB-8F5A-477AC4DA5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4069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26D300C-EBC6-4CC7-8410-F06AA57C44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C657D0F-80F8-41DB-8F5A-477AC4DA5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4107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26D300C-EBC6-4CC7-8410-F06AA57C44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C657D0F-80F8-41DB-8F5A-477AC4DA5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0024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26D300C-EBC6-4CC7-8410-F06AA57C44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C657D0F-80F8-41DB-8F5A-477AC4DA5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9302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26D300C-EBC6-4CC7-8410-F06AA57C44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C657D0F-80F8-41DB-8F5A-477AC4DA5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5665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26D300C-EBC6-4CC7-8410-F06AA57C44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C657D0F-80F8-41DB-8F5A-477AC4DA5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368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26D300C-EBC6-4CC7-8410-F06AA57C44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C657D0F-80F8-41DB-8F5A-477AC4DA5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1202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26D300C-EBC6-4CC7-8410-F06AA57C44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C657D0F-80F8-41DB-8F5A-477AC4DA5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8972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26D300C-EBC6-4CC7-8410-F06AA57C44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C657D0F-80F8-41DB-8F5A-477AC4DA5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763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26D300C-EBC6-4CC7-8410-F06AA57C44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C657D0F-80F8-41DB-8F5A-477AC4DA5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84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F3982-7581-46E0-B8F0-9DAF6EAA10F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360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F3982-7581-46E0-B8F0-9DAF6EAA10F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786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F3982-7581-46E0-B8F0-9DAF6EAA10F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5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F3982-7581-46E0-B8F0-9DAF6EAA10F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568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F3982-7581-46E0-B8F0-9DAF6EAA10F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852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7863"/>
            <a:ext cx="4724400" cy="3543300"/>
          </a:xfrm>
          <a:solidFill>
            <a:srgbClr val="FFFFFF"/>
          </a:solidFill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675" y="4446588"/>
            <a:ext cx="5154702" cy="414655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8642B5-9F9A-7543-8784-EAE419A6B33A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2255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7863"/>
            <a:ext cx="4724400" cy="3543300"/>
          </a:xfrm>
          <a:solidFill>
            <a:srgbClr val="FFFFFF"/>
          </a:solidFill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675" y="4446588"/>
            <a:ext cx="5154702" cy="414655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8642B5-9F9A-7543-8784-EAE419A6B33A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8886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7863"/>
            <a:ext cx="4724400" cy="3543300"/>
          </a:xfrm>
          <a:solidFill>
            <a:srgbClr val="FFFFFF"/>
          </a:solidFill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675" y="4446588"/>
            <a:ext cx="5154702" cy="414655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8642B5-9F9A-7543-8784-EAE419A6B33A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6211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7863"/>
            <a:ext cx="4724400" cy="3543300"/>
          </a:xfrm>
          <a:solidFill>
            <a:srgbClr val="FFFFFF"/>
          </a:solidFill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675" y="4446588"/>
            <a:ext cx="5154702" cy="414655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8642B5-9F9A-7543-8784-EAE419A6B33A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009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F3982-7581-46E0-B8F0-9DAF6EAA10F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080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F3982-7581-46E0-B8F0-9DAF6EAA10F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09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7863"/>
            <a:ext cx="4724400" cy="3543300"/>
          </a:xfrm>
          <a:solidFill>
            <a:srgbClr val="FFFFFF"/>
          </a:solidFill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675" y="4446588"/>
            <a:ext cx="5154702" cy="414655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8642B5-9F9A-7543-8784-EAE419A6B33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02934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7863"/>
            <a:ext cx="4724400" cy="3543300"/>
          </a:xfrm>
          <a:solidFill>
            <a:srgbClr val="FFFFFF"/>
          </a:solidFill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675" y="4446588"/>
            <a:ext cx="5154702" cy="414655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8642B5-9F9A-7543-8784-EAE419A6B33A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0691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F3982-7581-46E0-B8F0-9DAF6EAA10F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9668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7863"/>
            <a:ext cx="4724400" cy="3543300"/>
          </a:xfrm>
          <a:solidFill>
            <a:srgbClr val="FFFFFF"/>
          </a:solidFill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675" y="4446588"/>
            <a:ext cx="5154702" cy="414655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8642B5-9F9A-7543-8784-EAE419A6B33A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5021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BF4F7-B1E5-F5AB-0B4E-1E7B2BA42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05993F-2FEE-F2A6-ED5D-676DC45AA8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77925" y="696913"/>
            <a:ext cx="46482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4C75EB-3E6F-2FAF-A004-150F5482A2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8B8AA-2A61-8219-B8B7-0ACE95A192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F3982-7581-46E0-B8F0-9DAF6EAA10F9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0319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7863"/>
            <a:ext cx="4724400" cy="3543300"/>
          </a:xfrm>
          <a:solidFill>
            <a:srgbClr val="FFFFFF"/>
          </a:solidFill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675" y="4446588"/>
            <a:ext cx="5154702" cy="414655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8642B5-9F9A-7543-8784-EAE419A6B33A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3198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7863"/>
            <a:ext cx="4724400" cy="3543300"/>
          </a:xfrm>
          <a:solidFill>
            <a:srgbClr val="FFFFFF"/>
          </a:solidFill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675" y="4446588"/>
            <a:ext cx="5154702" cy="414655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8642B5-9F9A-7543-8784-EAE419A6B33A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67278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F3982-7581-46E0-B8F0-9DAF6EAA10F9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68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F3982-7581-46E0-B8F0-9DAF6EAA10F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03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F3982-7581-46E0-B8F0-9DAF6EAA10F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25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F3982-7581-46E0-B8F0-9DAF6EAA10F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2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7863"/>
            <a:ext cx="4724400" cy="3543300"/>
          </a:xfrm>
          <a:solidFill>
            <a:srgbClr val="FFFFFF"/>
          </a:solidFill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675" y="4446588"/>
            <a:ext cx="5154702" cy="414655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8642B5-9F9A-7543-8784-EAE419A6B33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14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3BF833-FBE1-41D0-81CA-CAD33B5258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6A0275-6C32-4C73-9A6B-0A9266577E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1A5B92-BFD4-44A4-9F39-A922A29DE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01DA08-A6B3-4A14-9C47-79315B4109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17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7701B1-A992-461C-8C6E-937BCDECCC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9C527C-C991-4435-9F0A-AC19D4AEA1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1023AF-9D89-427C-8FE5-77BDCDA67A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05952-BF96-4833-AE86-78EE1B4B8A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282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C888CC-9B44-446D-9701-6E1313E91A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5368A3-FB72-4431-AE00-4092A24AD3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DD9B3E-701D-4BAC-A043-E94F70875E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1068BC-7CBB-4889-9B54-EE8D402C6E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654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0DF509-71A2-418C-B062-8124464F2C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08A0C2-4423-48BF-884E-2A0946838E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2B543B-02DA-41A3-A85D-8EF7881937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BB8B3E-7766-4DF8-8CDB-2D290FC4E1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583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646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3"/>
          <p:cNvGrpSpPr/>
          <p:nvPr userDrawn="1"/>
        </p:nvGrpSpPr>
        <p:grpSpPr>
          <a:xfrm>
            <a:off x="0" y="0"/>
            <a:ext cx="9144000" cy="1968500"/>
            <a:chOff x="0" y="0"/>
            <a:chExt cx="9144000" cy="1968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0"/>
              <a:ext cx="9144000" cy="1968500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257175" algn="ctr">
                <a:buFont typeface="+mj-lt"/>
                <a:buAutoNum type="arabicPeriod"/>
                <a:defRPr/>
              </a:pPr>
              <a:endParaRPr lang="da-DK" sz="1350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/>
          </p:nvSpPr>
          <p:spPr bwMode="auto">
            <a:xfrm>
              <a:off x="0" y="1661160"/>
              <a:ext cx="9144000" cy="304800"/>
            </a:xfrm>
            <a:prstGeom prst="rect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accent1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257175" algn="ctr">
                <a:buFont typeface="+mj-lt"/>
                <a:buAutoNum type="arabicPeriod"/>
                <a:defRPr/>
              </a:pPr>
              <a:endParaRPr lang="da-DK" sz="1350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2"/>
            <a:ext cx="82296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1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1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383855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AA522B-9628-40AC-A0D3-97D152351C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DA1668-1D7C-4C38-8D1C-1F47A7E0E5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705E00-98D4-4E88-A231-8CF033D427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0B6EA-1083-4570-AC1B-D8544A72A7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80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540EE3-A7E3-4302-8DA6-9F55AC6143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3CC9D5-2CD7-4EDE-A78F-6E5DC3A290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ACD811-543B-46B7-B3F4-F1BDB1D873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D29A2-499F-470F-8ED7-6CE6E1C42E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98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563D0-73F9-4AFD-A9BB-77C45F0415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68A82F-EFA0-4EBC-AB11-262F788F0F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0BCA54-1613-4E1A-942D-467D372799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DDBCF8-377D-4256-9BEB-2035F22AF1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066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C5A798B-9CFD-4EBD-A35A-8FF4A825C9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282DCE7-3C4F-4126-8F0D-33238C736B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1CC56A4-1AEE-4959-A1FB-F126D925CC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13B6B3-9BC8-4D4C-9D36-B8561D3875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26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A6766D-A74F-456F-8BCE-9D0E7C4FB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E2FF42-964B-41A9-9031-0860E17DA0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8A72D5C-9C24-4797-A414-8B39430774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1F1E0-819A-4396-AF26-C96B989A95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063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59C7C92-0C24-4D11-9311-16331B7A2F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4DBAACF-2318-4010-84C0-08B3BF11AB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1472BA9-C08C-46F4-9D19-6D484A8545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AAE33-37FA-459A-9F65-E8BC2D4E17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67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753C7E-5B00-4003-ADCD-B71D253100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D398AC-E34F-42F0-8A80-0F790F67FB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B60C49-CFA2-412B-B490-3DCD82FB16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9DE27-7E82-4553-8B3C-E516A0C572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310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9A62DC-28BE-43F6-BA55-3AF0855E43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1049F6-8337-41DA-A00F-4174F99EC9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A19E1D-1B86-47F6-AB7F-9ED6DCB0A3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00D13-D106-4FFD-9721-97117CBA28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01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EA2C876-2396-419A-975F-BBE4F2EB9E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9777491-5E2B-442C-AE4A-D22BEBF4D0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735BD5E2-029F-4135-967C-B41103959F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C4A9E1D4-5BFC-4872-BB56-D5F59BDCAC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8" name="Rectangle 6">
            <a:extLst>
              <a:ext uri="{FF2B5EF4-FFF2-40B4-BE49-F238E27FC236}">
                <a16:creationId xmlns:a16="http://schemas.microsoft.com/office/drawing/2014/main" id="{E0AC7411-EBF5-4AB8-BADC-06A7C26B8D6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945F86-A2CC-46EE-BD8C-9EE1039CEC07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7" descr="MPj04075670000[1]">
            <a:extLst>
              <a:ext uri="{FF2B5EF4-FFF2-40B4-BE49-F238E27FC236}">
                <a16:creationId xmlns:a16="http://schemas.microsoft.com/office/drawing/2014/main" id="{6B9EB32C-BDA4-435D-AA7E-F053AD398C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65" r:id="rId13"/>
    <p:sldLayoutId id="214748366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tel:+12022246142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en.wikipedia.org/wiki/2010_United_States_Senate_election_in_Idaho" TargetMode="External"/><Relationship Id="rId5" Type="http://schemas.openxmlformats.org/officeDocument/2006/relationships/image" Target="../media/image12.jpg"/><Relationship Id="rId4" Type="http://schemas.openxmlformats.org/officeDocument/2006/relationships/hyperlink" Target="tel:+12022281375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Jamie_Cummins@finance.senate.gov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cen.gov/contact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FRC@fincen.gov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hyperlink" Target="mailto:bill@ceplan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5"/>
          <p:cNvSpPr txBox="1">
            <a:spLocks noChangeArrowheads="1"/>
          </p:cNvSpPr>
          <p:nvPr/>
        </p:nvSpPr>
        <p:spPr bwMode="gray">
          <a:xfrm>
            <a:off x="171198" y="4216482"/>
            <a:ext cx="8801603" cy="166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endParaRPr lang="en-US" b="1" dirty="0">
              <a:solidFill>
                <a:srgbClr val="0070C0"/>
              </a:solidFill>
              <a:latin typeface="Fira Sans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2800" b="1" i="0" u="none" strike="noStrike" dirty="0">
                <a:solidFill>
                  <a:srgbClr val="00B050"/>
                </a:solidFill>
                <a:effectLst/>
                <a:highlight>
                  <a:srgbClr val="FFFFFF"/>
                </a:highlight>
                <a:latin typeface="-apple-system"/>
              </a:rPr>
              <a:t>RIFT: Major Developments – Strategies Moving Forward</a:t>
            </a:r>
            <a:r>
              <a:rPr lang="en-US" sz="2400" b="1" i="0" u="none" strike="noStrike" dirty="0">
                <a:solidFill>
                  <a:srgbClr val="00B050"/>
                </a:solidFill>
                <a:effectLst/>
                <a:highlight>
                  <a:srgbClr val="FFFFFF"/>
                </a:highlight>
                <a:latin typeface="-apple-system"/>
              </a:rPr>
              <a:t> </a:t>
            </a:r>
          </a:p>
          <a:p>
            <a:pPr algn="ctr">
              <a:lnSpc>
                <a:spcPct val="90000"/>
              </a:lnSpc>
            </a:pPr>
            <a:endParaRPr lang="en-US" sz="2400" b="1" i="0" u="none" strike="noStrike" dirty="0">
              <a:solidFill>
                <a:srgbClr val="00B050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pPr algn="ctr">
              <a:lnSpc>
                <a:spcPct val="90000"/>
              </a:lnSpc>
            </a:pPr>
            <a:r>
              <a:rPr lang="en-US" sz="2400" b="1" i="0" u="none" strike="noStrike" dirty="0">
                <a:solidFill>
                  <a:srgbClr val="00B050"/>
                </a:solidFill>
                <a:effectLst/>
                <a:highlight>
                  <a:srgbClr val="FFFFFF"/>
                </a:highlight>
                <a:latin typeface="-apple-system"/>
              </a:rPr>
              <a:t>Mid-Iowa Planned Giving Council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00B050"/>
                </a:solidFill>
                <a:highlight>
                  <a:srgbClr val="FFFFFF"/>
                </a:highlight>
                <a:latin typeface="-apple-system"/>
              </a:rPr>
              <a:t>Tuesday, October 15, 2024</a:t>
            </a:r>
            <a:endParaRPr lang="en-US" sz="2400" b="1" i="0" u="none" strike="noStrike" dirty="0">
              <a:solidFill>
                <a:srgbClr val="00B050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pPr algn="ctr">
              <a:lnSpc>
                <a:spcPct val="90000"/>
              </a:lnSpc>
            </a:pPr>
            <a:endParaRPr lang="en-US" b="1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>
                    <a:lumMod val="10000"/>
                  </a:schemeClr>
                </a:solidFill>
                <a:cs typeface="Times New Roman" pitchFamily="18" charset="0"/>
              </a:rPr>
              <a:t>Bill Gustoff, JD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cs typeface="Times New Roman" pitchFamily="18" charset="0"/>
              </a:rPr>
              <a:t>President of Legal Division</a:t>
            </a:r>
            <a:endParaRPr lang="en-US" b="1" dirty="0">
              <a:solidFill>
                <a:srgbClr val="0070C0"/>
              </a:solidFill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b="1" dirty="0">
                <a:cs typeface="Times New Roman" pitchFamily="18" charset="0"/>
              </a:rPr>
              <a:t>Thompson &amp; Associates</a:t>
            </a:r>
            <a:endParaRPr lang="en-US" b="1" dirty="0">
              <a:solidFill>
                <a:srgbClr val="0070C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003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idx="1"/>
          </p:nvPr>
        </p:nvSpPr>
        <p:spPr>
          <a:xfrm>
            <a:off x="1145627" y="2380242"/>
            <a:ext cx="7294179" cy="412290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may never tell the charity; they just send 50 pages of forms to complete</a:t>
            </a:r>
          </a:p>
          <a:p>
            <a:pPr eaLnBrk="1" hangingPunct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“New Business” form</a:t>
            </a:r>
          </a:p>
          <a:p>
            <a:pPr eaLnBrk="1" hangingPunct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“New Owner” form</a:t>
            </a:r>
          </a:p>
          <a:p>
            <a:pPr eaLnBrk="1" hangingPunct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 ID number of control person or other employees or board members</a:t>
            </a:r>
          </a:p>
          <a:p>
            <a:pPr eaLnBrk="1" hangingPunct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charity has to liquidate this new account with a whole new set of forms </a:t>
            </a:r>
          </a:p>
          <a:p>
            <a:pPr eaLnBrk="1" hangingPunct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Delays, delays, delays</a:t>
            </a:r>
          </a:p>
          <a:p>
            <a:pPr eaLnBrk="1" hangingPunct="1"/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76351" y="1"/>
            <a:ext cx="6133442" cy="1697354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000" b="1" dirty="0">
                <a:solidFill>
                  <a:schemeClr val="bg1"/>
                </a:solidFill>
              </a:rPr>
              <a:t>How Do We Know Which Door?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1286586" y="2021654"/>
            <a:ext cx="6284510" cy="34289"/>
          </a:xfrm>
        </p:spPr>
        <p:txBody>
          <a:bodyPr/>
          <a:lstStyle/>
          <a:p>
            <a:r>
              <a:rPr lang="en-US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3354746180"/>
      </p:ext>
    </p:extLst>
  </p:cSld>
  <p:clrMapOvr>
    <a:masterClrMapping/>
  </p:clrMapOvr>
  <p:transition spd="slow"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 txBox="1">
            <a:spLocks noChangeArrowheads="1"/>
          </p:cNvSpPr>
          <p:nvPr/>
        </p:nvSpPr>
        <p:spPr bwMode="gray">
          <a:xfrm>
            <a:off x="1229710" y="115615"/>
            <a:ext cx="6215270" cy="162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685800" eaLnBrk="0" hangingPunct="0">
              <a:lnSpc>
                <a:spcPct val="95000"/>
              </a:lnSpc>
            </a:pPr>
            <a:r>
              <a:rPr lang="en-US" sz="3300" b="1" dirty="0">
                <a:solidFill>
                  <a:schemeClr val="bg1"/>
                </a:solidFill>
                <a:cs typeface="Arial" charset="0"/>
              </a:rPr>
              <a:t>Who Does </a:t>
            </a:r>
            <a:r>
              <a:rPr lang="en-US" sz="3300" b="1" i="1" u="sng" dirty="0">
                <a:solidFill>
                  <a:schemeClr val="bg1"/>
                </a:solidFill>
                <a:cs typeface="Arial" charset="0"/>
              </a:rPr>
              <a:t>Not </a:t>
            </a:r>
          </a:p>
          <a:p>
            <a:pPr algn="ctr" defTabSz="685800" eaLnBrk="0" hangingPunct="0">
              <a:lnSpc>
                <a:spcPct val="95000"/>
              </a:lnSpc>
            </a:pPr>
            <a:r>
              <a:rPr lang="en-US" sz="3300" b="1" dirty="0">
                <a:solidFill>
                  <a:schemeClr val="bg1"/>
                </a:solidFill>
                <a:cs typeface="Arial" charset="0"/>
              </a:rPr>
              <a:t>Require an Inherited IRA </a:t>
            </a:r>
          </a:p>
        </p:txBody>
      </p:sp>
      <p:sp>
        <p:nvSpPr>
          <p:cNvPr id="24578" name="Subtitle 2"/>
          <p:cNvSpPr txBox="1">
            <a:spLocks/>
          </p:cNvSpPr>
          <p:nvPr/>
        </p:nvSpPr>
        <p:spPr bwMode="auto">
          <a:xfrm>
            <a:off x="560070" y="2298162"/>
            <a:ext cx="8023860" cy="352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en-US" b="1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cs typeface="Arial" charset="0"/>
              </a:rPr>
              <a:t>As of 9/1/2024: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en-US" b="1" dirty="0">
              <a:cs typeface="Arial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b="1" dirty="0">
                <a:cs typeface="Arial" charset="0"/>
              </a:rPr>
              <a:t>Ameriprise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b="1" dirty="0">
                <a:cs typeface="Arial" charset="0"/>
              </a:rPr>
              <a:t>Bank of the West		TD Ameritrade (but now see Schwab)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b="1" dirty="0">
                <a:cs typeface="Arial" charset="0"/>
              </a:rPr>
              <a:t>BNY Mellon/Pershing		TIAA			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b="1" dirty="0">
                <a:cs typeface="Arial" charset="0"/>
              </a:rPr>
              <a:t>Edward Jones		UBS (mostly)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b="1" dirty="0">
                <a:cs typeface="Arial" charset="0"/>
              </a:rPr>
              <a:t>Merrill Lynch			US Bank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b="1" dirty="0">
                <a:cs typeface="Arial" charset="0"/>
              </a:rPr>
              <a:t>Morgan Stanley</a:t>
            </a:r>
            <a:r>
              <a:rPr lang="en-US" b="1" dirty="0">
                <a:solidFill>
                  <a:srgbClr val="F50736"/>
                </a:solidFill>
                <a:cs typeface="Arial" charset="0"/>
              </a:rPr>
              <a:t>*	</a:t>
            </a:r>
            <a:r>
              <a:rPr lang="en-US" b="1" dirty="0">
                <a:cs typeface="Arial" charset="0"/>
              </a:rPr>
              <a:t>	Vanguard</a:t>
            </a:r>
            <a:r>
              <a:rPr lang="en-US" b="1" dirty="0">
                <a:solidFill>
                  <a:srgbClr val="F50736"/>
                </a:solidFill>
                <a:cs typeface="Arial" charset="0"/>
              </a:rPr>
              <a:t>*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b="1" strike="sngStrike" dirty="0">
                <a:cs typeface="Arial" charset="0"/>
              </a:rPr>
              <a:t>Raymond James</a:t>
            </a:r>
            <a:r>
              <a:rPr lang="en-US" b="1" dirty="0">
                <a:cs typeface="Arial" charset="0"/>
              </a:rPr>
              <a:t>		Wells Fargo Bank &amp; Advisors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en-US" b="1" dirty="0">
              <a:cs typeface="Arial" charset="0"/>
            </a:endParaRPr>
          </a:p>
          <a:p>
            <a:r>
              <a:rPr lang="en-US" b="1" dirty="0">
                <a:solidFill>
                  <a:srgbClr val="F50736"/>
                </a:solidFill>
                <a:cs typeface="Arial" charset="0"/>
              </a:rPr>
              <a:t>      *Yet TOD’s require opening a new account</a:t>
            </a:r>
          </a:p>
          <a:p>
            <a:endParaRPr lang="en-US" b="1" dirty="0"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210A79E-A712-AA46-0019-D8A6EA9A715B}"/>
                  </a:ext>
                </a:extLst>
              </p14:cNvPr>
              <p14:cNvContentPartPr/>
              <p14:nvPr/>
            </p14:nvContentPartPr>
            <p14:xfrm>
              <a:off x="4521780" y="3565350"/>
              <a:ext cx="270" cy="27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210A79E-A712-AA46-0019-D8A6EA9A71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4760" y="3558330"/>
                <a:ext cx="14310" cy="1431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1750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 txBox="1">
            <a:spLocks noChangeArrowheads="1"/>
          </p:cNvSpPr>
          <p:nvPr/>
        </p:nvSpPr>
        <p:spPr bwMode="gray">
          <a:xfrm>
            <a:off x="241739" y="157655"/>
            <a:ext cx="8439806" cy="158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685800" eaLnBrk="0" hangingPunct="0">
              <a:lnSpc>
                <a:spcPct val="95000"/>
              </a:lnSpc>
            </a:pPr>
            <a:r>
              <a:rPr lang="en-US" sz="4400" b="1" dirty="0">
                <a:solidFill>
                  <a:schemeClr val="bg1"/>
                </a:solidFill>
                <a:cs typeface="Arial" charset="0"/>
              </a:rPr>
              <a:t>Who’ll Make an Exception?</a:t>
            </a:r>
          </a:p>
        </p:txBody>
      </p:sp>
      <p:sp>
        <p:nvSpPr>
          <p:cNvPr id="24578" name="Subtitle 2"/>
          <p:cNvSpPr txBox="1">
            <a:spLocks/>
          </p:cNvSpPr>
          <p:nvPr/>
        </p:nvSpPr>
        <p:spPr bwMode="auto">
          <a:xfrm>
            <a:off x="723014" y="2362232"/>
            <a:ext cx="7464056" cy="236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>
                <a:cs typeface="Arial" charset="0"/>
              </a:rPr>
              <a:t>As of 9/1/2024:  KEY! Charities have to ask for the exception—it is not automatic.  Use the RIFT letter made especially for this exception.</a:t>
            </a:r>
          </a:p>
          <a:p>
            <a:pPr>
              <a:lnSpc>
                <a:spcPct val="90000"/>
              </a:lnSpc>
            </a:pPr>
            <a:endParaRPr lang="en-US" sz="2400" b="1" dirty="0"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charset="0"/>
              </a:rPr>
              <a:t>Charles Schwab – very easy to work with once you ask for the exception. If you don’t ask for it, they’ll make you open the Inherited IRA.</a:t>
            </a:r>
          </a:p>
          <a:p>
            <a:endParaRPr lang="en-US" sz="2400" b="1" dirty="0"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charset="0"/>
              </a:rPr>
              <a:t>Equitable –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Equitable will allow an exception if the charity pushes back against its requirements. </a:t>
            </a:r>
            <a:endParaRPr lang="en-US" sz="24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726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 txBox="1">
            <a:spLocks noChangeArrowheads="1"/>
          </p:cNvSpPr>
          <p:nvPr/>
        </p:nvSpPr>
        <p:spPr bwMode="gray">
          <a:xfrm>
            <a:off x="1675264" y="0"/>
            <a:ext cx="6007685" cy="194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685800" eaLnBrk="0" hangingPunct="0">
              <a:lnSpc>
                <a:spcPct val="95000"/>
              </a:lnSpc>
            </a:pPr>
            <a:r>
              <a:rPr lang="en-US" sz="4400" b="1" dirty="0">
                <a:solidFill>
                  <a:schemeClr val="bg1"/>
                </a:solidFill>
                <a:cs typeface="Arial" charset="0"/>
              </a:rPr>
              <a:t>Most important!</a:t>
            </a:r>
          </a:p>
        </p:txBody>
      </p:sp>
      <p:sp>
        <p:nvSpPr>
          <p:cNvPr id="24578" name="Subtitle 2"/>
          <p:cNvSpPr txBox="1">
            <a:spLocks/>
          </p:cNvSpPr>
          <p:nvPr/>
        </p:nvSpPr>
        <p:spPr bwMode="auto">
          <a:xfrm>
            <a:off x="2420541" y="2590223"/>
            <a:ext cx="6997700" cy="22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en-US" b="1" dirty="0"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323" y="1671638"/>
            <a:ext cx="9128918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300" b="1" u="sng" dirty="0"/>
              <a:t>No law requires a charity to open a new account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300" b="1" u="sng" dirty="0"/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300" b="1" dirty="0"/>
              <a:t>NO LAW REQUIRES DOOR #2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300" dirty="0"/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300" dirty="0"/>
              <a:t>It’s the financial company’s business/compliance own choice/policy </a:t>
            </a:r>
          </a:p>
        </p:txBody>
      </p:sp>
    </p:spTree>
    <p:extLst>
      <p:ext uri="{BB962C8B-B14F-4D97-AF65-F5344CB8AC3E}">
        <p14:creationId xmlns:p14="http://schemas.microsoft.com/office/powerpoint/2010/main" val="568392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 txBox="1">
            <a:spLocks noChangeArrowheads="1"/>
          </p:cNvSpPr>
          <p:nvPr/>
        </p:nvSpPr>
        <p:spPr bwMode="gray">
          <a:xfrm>
            <a:off x="1143000" y="-73572"/>
            <a:ext cx="6539949" cy="201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685800" eaLnBrk="0" hangingPunct="0">
              <a:lnSpc>
                <a:spcPct val="95000"/>
              </a:lnSpc>
            </a:pPr>
            <a:r>
              <a:rPr lang="en-US" sz="4400" b="1" dirty="0">
                <a:solidFill>
                  <a:schemeClr val="bg1"/>
                </a:solidFill>
                <a:cs typeface="Arial" charset="0"/>
              </a:rPr>
              <a:t>Why?</a:t>
            </a:r>
          </a:p>
        </p:txBody>
      </p:sp>
      <p:sp>
        <p:nvSpPr>
          <p:cNvPr id="24578" name="Subtitle 2"/>
          <p:cNvSpPr txBox="1">
            <a:spLocks/>
          </p:cNvSpPr>
          <p:nvPr/>
        </p:nvSpPr>
        <p:spPr bwMode="auto">
          <a:xfrm>
            <a:off x="1143000" y="2487268"/>
            <a:ext cx="6539948" cy="22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en-US" b="1" dirty="0"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2454" y="1942248"/>
            <a:ext cx="6768548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50" i="1" dirty="0"/>
          </a:p>
          <a:p>
            <a:pPr algn="ctr"/>
            <a:r>
              <a:rPr lang="en-US" sz="4050" i="1" dirty="0"/>
              <a:t>“Asset Conservation” Technique </a:t>
            </a:r>
          </a:p>
          <a:p>
            <a:pPr algn="ctr"/>
            <a:endParaRPr lang="en-US" sz="3000" dirty="0"/>
          </a:p>
          <a:p>
            <a:pPr algn="ctr"/>
            <a:r>
              <a:rPr lang="en-US" sz="3000" dirty="0"/>
              <a:t>Used by Door #2 IRA Custodians</a:t>
            </a:r>
          </a:p>
          <a:p>
            <a:pPr algn="ctr"/>
            <a:endParaRPr lang="en-US" sz="3000" dirty="0"/>
          </a:p>
          <a:p>
            <a:pPr algn="ctr"/>
            <a:r>
              <a:rPr lang="en-US" sz="3000" dirty="0"/>
              <a:t>Stonewalls the payment to charities</a:t>
            </a:r>
          </a:p>
        </p:txBody>
      </p:sp>
    </p:spTree>
    <p:extLst>
      <p:ext uri="{BB962C8B-B14F-4D97-AF65-F5344CB8AC3E}">
        <p14:creationId xmlns:p14="http://schemas.microsoft.com/office/powerpoint/2010/main" val="2004224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 txBox="1">
            <a:spLocks noChangeArrowheads="1"/>
          </p:cNvSpPr>
          <p:nvPr/>
        </p:nvSpPr>
        <p:spPr bwMode="gray">
          <a:xfrm>
            <a:off x="840828" y="-399393"/>
            <a:ext cx="6064385" cy="271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514350" eaLnBrk="0" hangingPunct="0">
              <a:lnSpc>
                <a:spcPct val="95000"/>
              </a:lnSpc>
            </a:pPr>
            <a:r>
              <a:rPr lang="en-US" sz="4400" b="1" dirty="0">
                <a:solidFill>
                  <a:schemeClr val="bg1"/>
                </a:solidFill>
                <a:cs typeface="Arial" charset="0"/>
              </a:rPr>
              <a:t>Impact on Charities</a:t>
            </a:r>
          </a:p>
        </p:txBody>
      </p:sp>
      <p:sp>
        <p:nvSpPr>
          <p:cNvPr id="24578" name="Subtitle 2"/>
          <p:cNvSpPr txBox="1">
            <a:spLocks/>
          </p:cNvSpPr>
          <p:nvPr/>
        </p:nvSpPr>
        <p:spPr bwMode="auto">
          <a:xfrm>
            <a:off x="2958406" y="2799919"/>
            <a:ext cx="5248275" cy="170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en-US" b="1" dirty="0"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0828" y="2313936"/>
            <a:ext cx="73658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Takes a minimum of 1-2 years to pay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Waited 6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Resent the paperwork 8 different times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Placed on phone “hold” by custodian for more than 8 hours straight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Happens with every single death claim every single time – no exceptions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Erroneously withholding taxes on IRAs</a:t>
            </a:r>
          </a:p>
        </p:txBody>
      </p:sp>
    </p:spTree>
    <p:extLst>
      <p:ext uri="{BB962C8B-B14F-4D97-AF65-F5344CB8AC3E}">
        <p14:creationId xmlns:p14="http://schemas.microsoft.com/office/powerpoint/2010/main" val="833704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 txBox="1">
            <a:spLocks noChangeArrowheads="1"/>
          </p:cNvSpPr>
          <p:nvPr/>
        </p:nvSpPr>
        <p:spPr bwMode="gray">
          <a:xfrm>
            <a:off x="630622" y="-283779"/>
            <a:ext cx="7935310" cy="259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514350" eaLnBrk="0" hangingPunct="0">
              <a:lnSpc>
                <a:spcPct val="95000"/>
              </a:lnSpc>
            </a:pPr>
            <a:r>
              <a:rPr lang="en-US" sz="4400" b="1" dirty="0">
                <a:solidFill>
                  <a:schemeClr val="bg1"/>
                </a:solidFill>
                <a:cs typeface="Arial" charset="0"/>
              </a:rPr>
              <a:t>More Impacts on Charities</a:t>
            </a:r>
          </a:p>
        </p:txBody>
      </p:sp>
      <p:sp>
        <p:nvSpPr>
          <p:cNvPr id="24578" name="Subtitle 2"/>
          <p:cNvSpPr txBox="1">
            <a:spLocks/>
          </p:cNvSpPr>
          <p:nvPr/>
        </p:nvSpPr>
        <p:spPr bwMode="auto">
          <a:xfrm>
            <a:off x="2958406" y="2799919"/>
            <a:ext cx="5248275" cy="170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en-US" b="1" dirty="0"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068" y="2313936"/>
            <a:ext cx="78827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Never told it was beneficiary – 16 years passed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Received 10 cents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Fees to open account/close account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Custodian staff turnover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Custodian ‘loses’ paperwork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Only will talk with CFO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Have to send in paperwork within 60-day window with other charity beneficiaries</a:t>
            </a:r>
          </a:p>
        </p:txBody>
      </p:sp>
    </p:spTree>
    <p:extLst>
      <p:ext uri="{BB962C8B-B14F-4D97-AF65-F5344CB8AC3E}">
        <p14:creationId xmlns:p14="http://schemas.microsoft.com/office/powerpoint/2010/main" val="206509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idx="1"/>
          </p:nvPr>
        </p:nvSpPr>
        <p:spPr>
          <a:xfrm>
            <a:off x="669851" y="2147293"/>
            <a:ext cx="7704083" cy="3220701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b="1" dirty="0">
                <a:cs typeface="Arial" pitchFamily="34" charset="0"/>
              </a:rPr>
              <a:t>Enacted to prevent terrorism after 9/11</a:t>
            </a:r>
            <a:endParaRPr lang="en-US" sz="1200" b="1" dirty="0">
              <a:cs typeface="Arial" pitchFamily="34" charset="0"/>
            </a:endParaRPr>
          </a:p>
          <a:p>
            <a:pPr marL="0" indent="0" eaLnBrk="1" hangingPunct="1">
              <a:buNone/>
            </a:pPr>
            <a:endParaRPr lang="en-US" sz="1200" b="1" dirty="0"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en-US" sz="2400" b="1" dirty="0">
                <a:cs typeface="Arial" pitchFamily="34" charset="0"/>
              </a:rPr>
              <a:t>Is the charity a “known terrorist?”</a:t>
            </a:r>
            <a:endParaRPr lang="en-US" sz="1200" b="1" dirty="0">
              <a:cs typeface="Arial" pitchFamily="34" charset="0"/>
            </a:endParaRPr>
          </a:p>
          <a:p>
            <a:pPr marL="0" indent="0" eaLnBrk="1" hangingPunct="1">
              <a:buNone/>
            </a:pPr>
            <a:endParaRPr lang="en-US" sz="1200" b="1" dirty="0"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en-US" sz="2400" b="1" dirty="0">
                <a:cs typeface="Arial" pitchFamily="34" charset="0"/>
              </a:rPr>
              <a:t>Why won’t they use IRS Publication 78?</a:t>
            </a:r>
            <a:endParaRPr lang="en-US" sz="1200" b="1" dirty="0">
              <a:cs typeface="Arial" pitchFamily="34" charset="0"/>
            </a:endParaRPr>
          </a:p>
          <a:p>
            <a:pPr marL="0" indent="0" eaLnBrk="1" hangingPunct="1">
              <a:buNone/>
            </a:pPr>
            <a:endParaRPr lang="en-US" sz="1200" b="1" dirty="0"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en-US" sz="2400" b="1" dirty="0">
                <a:cs typeface="Arial" pitchFamily="34" charset="0"/>
              </a:rPr>
              <a:t>Legal Standard: “To form a reasonable belief that is knows the true identity of each customer”</a:t>
            </a:r>
            <a:endParaRPr lang="en-US" sz="1200" b="1" dirty="0">
              <a:cs typeface="Arial" pitchFamily="34" charset="0"/>
            </a:endParaRPr>
          </a:p>
          <a:p>
            <a:pPr marL="0" indent="0" eaLnBrk="1" hangingPunct="1">
              <a:buNone/>
            </a:pPr>
            <a:endParaRPr lang="en-US" sz="1200" b="1" dirty="0"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en-US" sz="2400" b="1" dirty="0">
                <a:cs typeface="Arial" pitchFamily="34" charset="0"/>
              </a:rPr>
              <a:t>* Know Your Customer, Customer Due Diligence, Customer Identification, Bank Secrecy, etc.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25517" y="379828"/>
            <a:ext cx="7704083" cy="1142752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000" b="1" dirty="0"/>
              <a:t> </a:t>
            </a:r>
            <a:r>
              <a:rPr lang="en-US" sz="4400" b="1" dirty="0">
                <a:solidFill>
                  <a:schemeClr val="bg1"/>
                </a:solidFill>
              </a:rPr>
              <a:t>Why? Is it the Patriot Act?*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1286586" y="2021654"/>
            <a:ext cx="6284510" cy="34289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619585709"/>
      </p:ext>
    </p:extLst>
  </p:cSld>
  <p:clrMapOvr>
    <a:masterClrMapping/>
  </p:clrMapOvr>
  <p:transition spd="slow">
    <p:cover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idx="1"/>
          </p:nvPr>
        </p:nvSpPr>
        <p:spPr>
          <a:xfrm>
            <a:off x="1276350" y="2329705"/>
            <a:ext cx="6595442" cy="3399797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100" dirty="0">
                <a:solidFill>
                  <a:srgbClr val="222222"/>
                </a:solidFill>
              </a:rPr>
              <a:t>The Financial Crimes Enforcement Network (FinCEN)</a:t>
            </a:r>
            <a:r>
              <a:rPr lang="en-US" sz="2100" dirty="0">
                <a:solidFill>
                  <a:srgbClr val="222222"/>
                </a:solidFill>
                <a:cs typeface="Arial" pitchFamily="34" charset="0"/>
              </a:rPr>
              <a:t> is the</a:t>
            </a:r>
            <a:r>
              <a:rPr lang="en-US" sz="2100" dirty="0">
                <a:cs typeface="Arial" pitchFamily="34" charset="0"/>
              </a:rPr>
              <a:t> government agency that regulates compliance with the Patriot Act:</a:t>
            </a:r>
            <a:endParaRPr lang="en-US" dirty="0"/>
          </a:p>
          <a:p>
            <a:pPr marL="0" indent="0">
              <a:buNone/>
            </a:pPr>
            <a:r>
              <a:rPr lang="en-US" sz="2800" dirty="0"/>
              <a:t>“If the beneficiary </a:t>
            </a:r>
            <a:r>
              <a:rPr lang="en-US" sz="2800" u="sng" dirty="0"/>
              <a:t>continues to maintain </a:t>
            </a:r>
            <a:r>
              <a:rPr lang="en-US" sz="2800" dirty="0"/>
              <a:t>the account after the passing of the previous customer, the bank should treat them as a customer.”         </a:t>
            </a:r>
            <a:r>
              <a:rPr lang="en-US" dirty="0"/>
              <a:t>						</a:t>
            </a:r>
            <a:r>
              <a:rPr lang="en-US" sz="2000" dirty="0"/>
              <a:t>-</a:t>
            </a:r>
            <a:r>
              <a:rPr lang="en-US" sz="1800" dirty="0"/>
              <a:t>FinCEN’s Resource 					 Center</a:t>
            </a:r>
          </a:p>
          <a:p>
            <a:pPr marL="0" indent="0">
              <a:buNone/>
            </a:pPr>
            <a:r>
              <a:rPr lang="en-US" sz="1800" dirty="0"/>
              <a:t>				 6/20/2019</a:t>
            </a:r>
          </a:p>
          <a:p>
            <a:pPr marL="0" indent="0">
              <a:buNone/>
            </a:pPr>
            <a:r>
              <a:rPr lang="en-US" sz="1800" dirty="0"/>
              <a:t>	 					</a:t>
            </a:r>
          </a:p>
          <a:p>
            <a:pPr eaLnBrk="1" hangingPunct="1"/>
            <a:endParaRPr lang="en-US" sz="1800" b="1" dirty="0">
              <a:cs typeface="Arial" pitchFamily="34" charset="0"/>
            </a:endParaRPr>
          </a:p>
          <a:p>
            <a:pPr eaLnBrk="1" hangingPunct="1"/>
            <a:endParaRPr lang="en-US" sz="2100" b="1" dirty="0">
              <a:cs typeface="Arial" pitchFamily="34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882" y="917158"/>
            <a:ext cx="8923283" cy="108473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b="1" dirty="0">
                <a:solidFill>
                  <a:schemeClr val="bg1"/>
                </a:solidFill>
              </a:rPr>
              <a:t>Does the Patriot Act* Really Apply?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1286586" y="2021654"/>
            <a:ext cx="6284510" cy="34289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235991595"/>
      </p:ext>
    </p:extLst>
  </p:cSld>
  <p:clrMapOvr>
    <a:masterClrMapping/>
  </p:clrMapOvr>
  <p:transition spd="slow">
    <p:cover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idx="1"/>
          </p:nvPr>
        </p:nvSpPr>
        <p:spPr>
          <a:xfrm>
            <a:off x="1286586" y="1917124"/>
            <a:ext cx="6585206" cy="3812378"/>
          </a:xfrm>
        </p:spPr>
        <p:txBody>
          <a:bodyPr>
            <a:noAutofit/>
          </a:bodyPr>
          <a:lstStyle/>
          <a:p>
            <a:pPr eaLnBrk="1" hangingPunct="1"/>
            <a:endParaRPr lang="en-US" sz="2100" b="1" dirty="0">
              <a:cs typeface="Arial" pitchFamily="34" charset="0"/>
            </a:endParaRPr>
          </a:p>
          <a:p>
            <a:pPr eaLnBrk="1" hangingPunct="1"/>
            <a:endParaRPr lang="en-US" sz="2100" b="1" dirty="0">
              <a:cs typeface="Arial" pitchFamily="34" charset="0"/>
            </a:endParaRPr>
          </a:p>
          <a:p>
            <a:pPr eaLnBrk="1" hangingPunct="1"/>
            <a:r>
              <a:rPr lang="en-US" sz="3300" b="1" dirty="0">
                <a:cs typeface="Arial" pitchFamily="34" charset="0"/>
              </a:rPr>
              <a:t>Reconfirmed in October 2022 with 7 of their lawyers</a:t>
            </a:r>
          </a:p>
          <a:p>
            <a:pPr eaLnBrk="1" hangingPunct="1"/>
            <a:endParaRPr lang="en-US" sz="3300" b="1" dirty="0">
              <a:cs typeface="Arial" pitchFamily="34" charset="0"/>
            </a:endParaRPr>
          </a:p>
          <a:p>
            <a:pPr eaLnBrk="1" hangingPunct="1"/>
            <a:r>
              <a:rPr lang="en-US" sz="3300" b="1" dirty="0">
                <a:cs typeface="Arial" pitchFamily="34" charset="0"/>
              </a:rPr>
              <a:t>But stay tuned…more later…</a:t>
            </a:r>
          </a:p>
          <a:p>
            <a:pPr eaLnBrk="1" hangingPunct="1"/>
            <a:endParaRPr lang="en-US" sz="3300" b="1" dirty="0">
              <a:cs typeface="Arial" pitchFamily="34" charset="0"/>
            </a:endParaRPr>
          </a:p>
          <a:p>
            <a:pPr eaLnBrk="1" hangingPunct="1"/>
            <a:endParaRPr lang="en-US" sz="2100" b="1" dirty="0">
              <a:cs typeface="Arial" pitchFamily="34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703" y="318069"/>
            <a:ext cx="7780477" cy="1214596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400" b="1" dirty="0">
                <a:solidFill>
                  <a:schemeClr val="bg1"/>
                </a:solidFill>
              </a:rPr>
              <a:t>FinCEN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1286586" y="2021654"/>
            <a:ext cx="6284510" cy="34289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480575447"/>
      </p:ext>
    </p:extLst>
  </p:cSld>
  <p:clrMapOvr>
    <a:masterClrMapping/>
  </p:clrMapOvr>
  <p:transition spd="slow"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idx="1"/>
          </p:nvPr>
        </p:nvSpPr>
        <p:spPr>
          <a:xfrm>
            <a:off x="2090652" y="2055942"/>
            <a:ext cx="4788131" cy="3395931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en-US" sz="4050" dirty="0"/>
          </a:p>
          <a:p>
            <a:pPr>
              <a:buNone/>
            </a:pPr>
            <a:r>
              <a:rPr lang="en-US" sz="4875" b="1" dirty="0">
                <a:solidFill>
                  <a:srgbClr val="008000"/>
                </a:solidFill>
              </a:rPr>
              <a:t>R</a:t>
            </a:r>
            <a:r>
              <a:rPr lang="en-US" sz="3525" dirty="0"/>
              <a:t>elease</a:t>
            </a:r>
          </a:p>
          <a:p>
            <a:pPr>
              <a:buNone/>
            </a:pPr>
            <a:r>
              <a:rPr lang="en-US" sz="5325" b="1" dirty="0">
                <a:solidFill>
                  <a:srgbClr val="008000"/>
                </a:solidFill>
              </a:rPr>
              <a:t>I</a:t>
            </a:r>
            <a:r>
              <a:rPr lang="en-US" sz="3600" dirty="0"/>
              <a:t>RA</a:t>
            </a:r>
          </a:p>
          <a:p>
            <a:pPr>
              <a:buNone/>
            </a:pPr>
            <a:r>
              <a:rPr lang="en-US" sz="5325" b="1" dirty="0">
                <a:solidFill>
                  <a:srgbClr val="008000"/>
                </a:solidFill>
              </a:rPr>
              <a:t>F</a:t>
            </a:r>
            <a:r>
              <a:rPr lang="en-US" sz="3600" dirty="0"/>
              <a:t>unds</a:t>
            </a:r>
          </a:p>
          <a:p>
            <a:pPr>
              <a:buNone/>
            </a:pPr>
            <a:r>
              <a:rPr lang="en-US" sz="5325" b="1" dirty="0">
                <a:solidFill>
                  <a:srgbClr val="008000"/>
                </a:solidFill>
              </a:rPr>
              <a:t>T</a:t>
            </a:r>
            <a:r>
              <a:rPr lang="en-US" sz="3600" dirty="0"/>
              <a:t>imely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3890" y="231229"/>
            <a:ext cx="6950397" cy="128777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600" b="1" dirty="0">
                <a:solidFill>
                  <a:schemeClr val="bg1"/>
                </a:solidFill>
              </a:rPr>
              <a:t>RIFT Project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1286586" y="2021654"/>
            <a:ext cx="6284510" cy="34289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			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DA5A01-D829-95F4-9B8A-CF9ECE97D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669" y="2558599"/>
            <a:ext cx="3955617" cy="282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16588"/>
      </p:ext>
    </p:extLst>
  </p:cSld>
  <p:clrMapOvr>
    <a:masterClrMapping/>
  </p:clrMapOvr>
  <p:transition spd="slow">
    <p:cover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idx="1"/>
          </p:nvPr>
        </p:nvSpPr>
        <p:spPr>
          <a:xfrm>
            <a:off x="804312" y="2410721"/>
            <a:ext cx="7249057" cy="359003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150" dirty="0">
                <a:cs typeface="Arial" pitchFamily="34" charset="0"/>
              </a:rPr>
              <a:t>Broker-dealers still wanted SSN so RIFT met with FinCEN to clarify</a:t>
            </a:r>
          </a:p>
          <a:p>
            <a:pPr eaLnBrk="1" hangingPunct="1"/>
            <a:r>
              <a:rPr lang="en-US" sz="3150" dirty="0">
                <a:cs typeface="Arial" pitchFamily="34" charset="0"/>
              </a:rPr>
              <a:t>RIFT Leaders Pled their case </a:t>
            </a:r>
          </a:p>
          <a:p>
            <a:pPr eaLnBrk="1" hangingPunct="1"/>
            <a:r>
              <a:rPr lang="en-US" sz="3150" dirty="0">
                <a:cs typeface="Arial" pitchFamily="34" charset="0"/>
              </a:rPr>
              <a:t>FinCEN is worried charities could be funneling money to Hamas with death claims from IRAs</a:t>
            </a:r>
          </a:p>
          <a:p>
            <a:pPr eaLnBrk="1" hangingPunct="1"/>
            <a:endParaRPr lang="en-US" sz="3150" dirty="0">
              <a:cs typeface="Arial" pitchFamily="34" charset="0"/>
            </a:endParaRPr>
          </a:p>
          <a:p>
            <a:pPr marL="0" indent="0" eaLnBrk="1" hangingPunct="1">
              <a:buNone/>
            </a:pPr>
            <a:endParaRPr lang="en-US" sz="2700" dirty="0"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1286586" y="2021654"/>
            <a:ext cx="6284510" cy="34289"/>
          </a:xfrm>
        </p:spPr>
        <p:txBody>
          <a:bodyPr/>
          <a:lstStyle/>
          <a:p>
            <a:r>
              <a:rPr lang="en-US" dirty="0"/>
              <a:t>			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0F4E23-8809-B240-A5A0-DEEAB535E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807" y="94594"/>
            <a:ext cx="6880952" cy="1572282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Spring 2024 FinCEN</a:t>
            </a:r>
          </a:p>
        </p:txBody>
      </p:sp>
    </p:spTree>
    <p:extLst>
      <p:ext uri="{BB962C8B-B14F-4D97-AF65-F5344CB8AC3E}">
        <p14:creationId xmlns:p14="http://schemas.microsoft.com/office/powerpoint/2010/main" val="1104542531"/>
      </p:ext>
    </p:extLst>
  </p:cSld>
  <p:clrMapOvr>
    <a:masterClrMapping/>
  </p:clrMapOvr>
  <p:transition spd="slow">
    <p:cover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idx="1"/>
          </p:nvPr>
        </p:nvSpPr>
        <p:spPr>
          <a:xfrm>
            <a:off x="840829" y="2410720"/>
            <a:ext cx="7893268" cy="4252839"/>
          </a:xfrm>
        </p:spPr>
        <p:txBody>
          <a:bodyPr>
            <a:normAutofit fontScale="40000" lnSpcReduction="20000"/>
          </a:bodyPr>
          <a:lstStyle/>
          <a:p>
            <a:pPr marL="0" indent="0" eaLnBrk="1" hangingPunct="1">
              <a:buNone/>
            </a:pPr>
            <a:r>
              <a:rPr lang="en-US" sz="6000" dirty="0">
                <a:cs typeface="Arial" pitchFamily="34" charset="0"/>
              </a:rPr>
              <a:t>Within a few days, on 3/1 FinCEN published this public Administrative Ruling: FIN-2024-R001</a:t>
            </a:r>
          </a:p>
          <a:p>
            <a:pPr marL="0" indent="0" eaLnBrk="1" hangingPunct="1">
              <a:buNone/>
            </a:pPr>
            <a:endParaRPr lang="en-US" sz="6000" dirty="0"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en-US" sz="6000" dirty="0">
                <a:cs typeface="Arial" pitchFamily="34" charset="0"/>
              </a:rPr>
              <a:t>FinCEN said:</a:t>
            </a:r>
          </a:p>
          <a:p>
            <a:pPr marL="557213" indent="-557213" eaLnBrk="1" hangingPunct="1">
              <a:buAutoNum type="alphaLcParenR"/>
            </a:pPr>
            <a:r>
              <a:rPr lang="en-US" sz="6000" dirty="0">
                <a:highlight>
                  <a:srgbClr val="FFFF00"/>
                </a:highlight>
                <a:cs typeface="Arial" pitchFamily="34" charset="0"/>
              </a:rPr>
              <a:t>IF</a:t>
            </a:r>
            <a:r>
              <a:rPr lang="en-US" sz="6000" dirty="0">
                <a:cs typeface="Arial" pitchFamily="34" charset="0"/>
              </a:rPr>
              <a:t> the donor account is with a “Broker-dealer” </a:t>
            </a:r>
            <a:r>
              <a:rPr lang="en-US" sz="6000" dirty="0">
                <a:highlight>
                  <a:srgbClr val="FFFF00"/>
                </a:highlight>
                <a:cs typeface="Arial" pitchFamily="34" charset="0"/>
              </a:rPr>
              <a:t>AND</a:t>
            </a:r>
            <a:r>
              <a:rPr lang="en-US" sz="6000" dirty="0">
                <a:cs typeface="Arial" pitchFamily="34" charset="0"/>
              </a:rPr>
              <a:t> </a:t>
            </a:r>
          </a:p>
          <a:p>
            <a:pPr marL="557213" indent="-557213" eaLnBrk="1" hangingPunct="1">
              <a:buAutoNum type="alphaLcParenR"/>
            </a:pPr>
            <a:r>
              <a:rPr lang="en-US" sz="6000" dirty="0">
                <a:highlight>
                  <a:srgbClr val="FFFF00"/>
                </a:highlight>
                <a:cs typeface="Arial" pitchFamily="34" charset="0"/>
              </a:rPr>
              <a:t>IF</a:t>
            </a:r>
            <a:r>
              <a:rPr lang="en-US" sz="6000" dirty="0">
                <a:cs typeface="Arial" pitchFamily="34" charset="0"/>
              </a:rPr>
              <a:t> Broker-dealer requires a new account (i.e., Door #2),</a:t>
            </a:r>
          </a:p>
          <a:p>
            <a:pPr marL="0" indent="0" eaLnBrk="1" hangingPunct="1">
              <a:buNone/>
            </a:pPr>
            <a:endParaRPr lang="en-US" sz="6000" dirty="0"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en-US" sz="6000" dirty="0">
                <a:cs typeface="Arial" pitchFamily="34" charset="0"/>
              </a:rPr>
              <a:t>….then the charity HAS to give the </a:t>
            </a:r>
            <a:r>
              <a:rPr lang="en-US" sz="6000" dirty="0">
                <a:highlight>
                  <a:srgbClr val="FFFF00"/>
                </a:highlight>
                <a:cs typeface="Arial" pitchFamily="34" charset="0"/>
              </a:rPr>
              <a:t>SSN </a:t>
            </a:r>
            <a:r>
              <a:rPr lang="en-US" sz="6000" dirty="0">
                <a:cs typeface="Arial" pitchFamily="34" charset="0"/>
              </a:rPr>
              <a:t>of its control person.</a:t>
            </a:r>
          </a:p>
          <a:p>
            <a:pPr marL="0" indent="0" eaLnBrk="1" hangingPunct="1">
              <a:buNone/>
            </a:pPr>
            <a:endParaRPr lang="en-US" sz="3150" dirty="0">
              <a:cs typeface="Arial" pitchFamily="34" charset="0"/>
            </a:endParaRPr>
          </a:p>
          <a:p>
            <a:pPr eaLnBrk="1" hangingPunct="1"/>
            <a:endParaRPr lang="en-US" sz="3150" dirty="0"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en-US" sz="2700" dirty="0">
                <a:cs typeface="Arial" pitchFamily="34" charset="0"/>
              </a:rPr>
              <a:t>Issued pursuant to 31 CFR 1010.715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1286586" y="2021654"/>
            <a:ext cx="6284510" cy="34289"/>
          </a:xfrm>
        </p:spPr>
        <p:txBody>
          <a:bodyPr/>
          <a:lstStyle/>
          <a:p>
            <a:r>
              <a:rPr lang="en-US" dirty="0"/>
              <a:t>			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0F4E23-8809-B240-A5A0-DEEAB535E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807" y="320828"/>
            <a:ext cx="6373028" cy="1346048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Spring 2024 FinCEN</a:t>
            </a:r>
          </a:p>
        </p:txBody>
      </p:sp>
    </p:spTree>
    <p:extLst>
      <p:ext uri="{BB962C8B-B14F-4D97-AF65-F5344CB8AC3E}">
        <p14:creationId xmlns:p14="http://schemas.microsoft.com/office/powerpoint/2010/main" val="1538380482"/>
      </p:ext>
    </p:extLst>
  </p:cSld>
  <p:clrMapOvr>
    <a:masterClrMapping/>
  </p:clrMapOvr>
  <p:transition spd="slow">
    <p:cover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idx="1"/>
          </p:nvPr>
        </p:nvSpPr>
        <p:spPr>
          <a:xfrm>
            <a:off x="1627040" y="2410721"/>
            <a:ext cx="6284509" cy="31130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3150" dirty="0">
                <a:cs typeface="Arial" pitchFamily="34" charset="0"/>
              </a:rPr>
              <a:t>What it </a:t>
            </a:r>
            <a:r>
              <a:rPr lang="en-US" sz="3150" b="1" u="sng" dirty="0">
                <a:cs typeface="Arial" pitchFamily="34" charset="0"/>
              </a:rPr>
              <a:t>didn’t </a:t>
            </a:r>
            <a:r>
              <a:rPr lang="en-US" sz="3150" dirty="0">
                <a:cs typeface="Arial" pitchFamily="34" charset="0"/>
              </a:rPr>
              <a:t>say:</a:t>
            </a:r>
          </a:p>
          <a:p>
            <a:pPr marL="0" indent="0" eaLnBrk="1" hangingPunct="1">
              <a:buNone/>
            </a:pPr>
            <a:endParaRPr lang="en-US" sz="3150" dirty="0"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en-US" sz="3150" dirty="0">
                <a:cs typeface="Arial" pitchFamily="34" charset="0"/>
              </a:rPr>
              <a:t>That an Inherited IRA/2</a:t>
            </a:r>
            <a:r>
              <a:rPr lang="en-US" sz="3150" baseline="30000" dirty="0">
                <a:cs typeface="Arial" pitchFamily="34" charset="0"/>
              </a:rPr>
              <a:t>nd</a:t>
            </a:r>
            <a:r>
              <a:rPr lang="en-US" sz="3150" dirty="0">
                <a:cs typeface="Arial" pitchFamily="34" charset="0"/>
              </a:rPr>
              <a:t> account (Door #2) is required by FinCEN to pay a death claim.</a:t>
            </a:r>
          </a:p>
          <a:p>
            <a:pPr eaLnBrk="1" hangingPunct="1"/>
            <a:endParaRPr lang="en-US" sz="3150" dirty="0">
              <a:cs typeface="Arial" pitchFamily="34" charset="0"/>
            </a:endParaRPr>
          </a:p>
          <a:p>
            <a:pPr marL="0" indent="0" eaLnBrk="1" hangingPunct="1">
              <a:buNone/>
            </a:pPr>
            <a:endParaRPr lang="en-US" sz="2700" dirty="0"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1286586" y="2021654"/>
            <a:ext cx="6284510" cy="34289"/>
          </a:xfrm>
        </p:spPr>
        <p:txBody>
          <a:bodyPr/>
          <a:lstStyle/>
          <a:p>
            <a:r>
              <a:rPr lang="en-US" dirty="0"/>
              <a:t>			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0F4E23-8809-B240-A5A0-DEEAB535E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807" y="378372"/>
            <a:ext cx="6373028" cy="1288503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Spring 2024 FinCEN</a:t>
            </a:r>
          </a:p>
        </p:txBody>
      </p:sp>
    </p:spTree>
    <p:extLst>
      <p:ext uri="{BB962C8B-B14F-4D97-AF65-F5344CB8AC3E}">
        <p14:creationId xmlns:p14="http://schemas.microsoft.com/office/powerpoint/2010/main" val="2575583484"/>
      </p:ext>
    </p:extLst>
  </p:cSld>
  <p:clrMapOvr>
    <a:masterClrMapping/>
  </p:clrMapOvr>
  <p:transition spd="slow">
    <p:cover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 txBox="1">
            <a:spLocks noChangeArrowheads="1"/>
          </p:cNvSpPr>
          <p:nvPr/>
        </p:nvSpPr>
        <p:spPr bwMode="gray">
          <a:xfrm>
            <a:off x="1068224" y="0"/>
            <a:ext cx="6614725" cy="194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685800" eaLnBrk="0" hangingPunct="0">
              <a:lnSpc>
                <a:spcPct val="95000"/>
              </a:lnSpc>
            </a:pPr>
            <a:r>
              <a:rPr lang="en-US" sz="4400" b="1" dirty="0">
                <a:solidFill>
                  <a:schemeClr val="bg1"/>
                </a:solidFill>
                <a:cs typeface="Arial" charset="0"/>
              </a:rPr>
              <a:t>Assess the Risk</a:t>
            </a:r>
          </a:p>
        </p:txBody>
      </p:sp>
      <p:sp>
        <p:nvSpPr>
          <p:cNvPr id="24578" name="Subtitle 2"/>
          <p:cNvSpPr txBox="1">
            <a:spLocks/>
          </p:cNvSpPr>
          <p:nvPr/>
        </p:nvSpPr>
        <p:spPr bwMode="auto">
          <a:xfrm>
            <a:off x="1143000" y="2487268"/>
            <a:ext cx="6539948" cy="22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en-US" b="1" dirty="0"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2717" y="2069708"/>
            <a:ext cx="63257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i="1" dirty="0"/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800" dirty="0"/>
              <a:t>Charities - “low” risk for money laundering and terrorist activity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800" dirty="0"/>
              <a:t>Regulated into absurdity – it would be funny if it wasn’t so serious – gov’t regulations run amok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800" dirty="0"/>
              <a:t>Beyond common sense!</a:t>
            </a:r>
          </a:p>
        </p:txBody>
      </p:sp>
    </p:spTree>
    <p:extLst>
      <p:ext uri="{BB962C8B-B14F-4D97-AF65-F5344CB8AC3E}">
        <p14:creationId xmlns:p14="http://schemas.microsoft.com/office/powerpoint/2010/main" val="2962236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 txBox="1">
            <a:spLocks noChangeArrowheads="1"/>
          </p:cNvSpPr>
          <p:nvPr/>
        </p:nvSpPr>
        <p:spPr bwMode="gray">
          <a:xfrm>
            <a:off x="1068224" y="0"/>
            <a:ext cx="6614725" cy="194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685800" eaLnBrk="0" hangingPunct="0">
              <a:lnSpc>
                <a:spcPct val="95000"/>
              </a:lnSpc>
            </a:pPr>
            <a:r>
              <a:rPr lang="en-US" sz="4400" b="1" dirty="0">
                <a:solidFill>
                  <a:schemeClr val="bg1"/>
                </a:solidFill>
                <a:cs typeface="Arial" charset="0"/>
              </a:rPr>
              <a:t>Strategies to Push Back</a:t>
            </a:r>
          </a:p>
        </p:txBody>
      </p:sp>
      <p:sp>
        <p:nvSpPr>
          <p:cNvPr id="24578" name="Subtitle 2"/>
          <p:cNvSpPr txBox="1">
            <a:spLocks/>
          </p:cNvSpPr>
          <p:nvPr/>
        </p:nvSpPr>
        <p:spPr bwMode="auto">
          <a:xfrm>
            <a:off x="1143000" y="2487268"/>
            <a:ext cx="6539948" cy="22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en-US" b="1" dirty="0"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8225" y="1713186"/>
            <a:ext cx="7266478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700" i="1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State laws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Federal law to prevent this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Judicial – class action litigation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FinCEN-U.S. Treasury exception request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Nationwide advisory group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0994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 txBox="1">
            <a:spLocks noChangeArrowheads="1"/>
          </p:cNvSpPr>
          <p:nvPr/>
        </p:nvSpPr>
        <p:spPr bwMode="gray">
          <a:xfrm>
            <a:off x="1068224" y="0"/>
            <a:ext cx="6614725" cy="194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685800" eaLnBrk="0" hangingPunct="0">
              <a:lnSpc>
                <a:spcPct val="95000"/>
              </a:lnSpc>
            </a:pPr>
            <a:r>
              <a:rPr lang="en-US" sz="4400" b="1" dirty="0">
                <a:solidFill>
                  <a:schemeClr val="bg1"/>
                </a:solidFill>
                <a:cs typeface="Arial" charset="0"/>
              </a:rPr>
              <a:t>Strategies to Push Back</a:t>
            </a:r>
          </a:p>
        </p:txBody>
      </p:sp>
      <p:sp>
        <p:nvSpPr>
          <p:cNvPr id="24578" name="Subtitle 2"/>
          <p:cNvSpPr txBox="1">
            <a:spLocks/>
          </p:cNvSpPr>
          <p:nvPr/>
        </p:nvSpPr>
        <p:spPr bwMode="auto">
          <a:xfrm>
            <a:off x="1143000" y="2487268"/>
            <a:ext cx="6539948" cy="22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en-US" b="1" dirty="0"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1751" y="2101606"/>
            <a:ext cx="7073461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700" i="1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highlight>
                  <a:srgbClr val="FFFF00"/>
                </a:highlight>
              </a:rPr>
              <a:t>State laws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Federal law to prevent this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Judicial – class action litigation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FinCEN-U.S. Treasury exception request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Nationwide advisory group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254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>
            <a:extLst>
              <a:ext uri="{FF2B5EF4-FFF2-40B4-BE49-F238E27FC236}">
                <a16:creationId xmlns:a16="http://schemas.microsoft.com/office/drawing/2014/main" id="{8CD41B71-864E-47EB-B4E8-445E75F1B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2225675"/>
            <a:ext cx="8272462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791659C7-F2CE-458C-A063-28004101C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1317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/>
              <a:t>Iowa Leads the Way!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F120EB-0AD0-40D6-A76B-A9C11E0B8207}"/>
              </a:ext>
            </a:extLst>
          </p:cNvPr>
          <p:cNvSpPr/>
          <p:nvPr/>
        </p:nvSpPr>
        <p:spPr>
          <a:xfrm>
            <a:off x="0" y="1247775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CB6CF7-B001-DCCF-76CE-093E7CDA1D75}"/>
              </a:ext>
            </a:extLst>
          </p:cNvPr>
          <p:cNvSpPr txBox="1"/>
          <p:nvPr/>
        </p:nvSpPr>
        <p:spPr>
          <a:xfrm>
            <a:off x="262760" y="2225676"/>
            <a:ext cx="8665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The Journey to May 3, 2024</a:t>
            </a:r>
          </a:p>
          <a:p>
            <a:pPr algn="ctr"/>
            <a:r>
              <a:rPr lang="en-US" sz="4000" dirty="0"/>
              <a:t>Iowa HF 2366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0E9C86-232E-DCA3-74C2-4435B522CDF9}"/>
              </a:ext>
            </a:extLst>
          </p:cNvPr>
          <p:cNvSpPr txBox="1"/>
          <p:nvPr/>
        </p:nvSpPr>
        <p:spPr>
          <a:xfrm>
            <a:off x="2869324" y="4519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0170E7-38A1-B4A2-636B-ED0D730D9549}"/>
              </a:ext>
            </a:extLst>
          </p:cNvPr>
          <p:cNvSpPr txBox="1"/>
          <p:nvPr/>
        </p:nvSpPr>
        <p:spPr>
          <a:xfrm>
            <a:off x="2753710" y="4519447"/>
            <a:ext cx="5023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7" name="Picture 6" descr="A group of people standing around a desk&#10;&#10;Description automatically generated">
            <a:extLst>
              <a:ext uri="{FF2B5EF4-FFF2-40B4-BE49-F238E27FC236}">
                <a16:creationId xmlns:a16="http://schemas.microsoft.com/office/drawing/2014/main" id="{F4D70A60-5FBD-A1A8-F973-556A61A96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16" y="1293494"/>
            <a:ext cx="9170116" cy="668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17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>
            <a:extLst>
              <a:ext uri="{FF2B5EF4-FFF2-40B4-BE49-F238E27FC236}">
                <a16:creationId xmlns:a16="http://schemas.microsoft.com/office/drawing/2014/main" id="{8CD41B71-864E-47EB-B4E8-445E75F1B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2225675"/>
            <a:ext cx="8272462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en-US" altLang="en-US" sz="3600" dirty="0"/>
              <a:t>Effective 7-1-2024</a:t>
            </a:r>
          </a:p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en-US" altLang="en-US" sz="3600" dirty="0"/>
              <a:t>Which nonprofits are protected?</a:t>
            </a:r>
          </a:p>
          <a:p>
            <a:pPr marL="0" indent="0">
              <a:lnSpc>
                <a:spcPct val="90000"/>
              </a:lnSpc>
              <a:spcAft>
                <a:spcPct val="30000"/>
              </a:spcAft>
              <a:buNone/>
            </a:pPr>
            <a:r>
              <a:rPr lang="en-US" altLang="en-US" sz="3600" dirty="0"/>
              <a:t>	Iowa </a:t>
            </a:r>
            <a:r>
              <a:rPr lang="en-US" altLang="en-US" sz="3600" dirty="0" err="1"/>
              <a:t>charities</a:t>
            </a:r>
            <a:r>
              <a:rPr lang="en-US" altLang="en-US" sz="2400" dirty="0" err="1">
                <a:solidFill>
                  <a:schemeClr val="bg1"/>
                </a:solidFill>
              </a:rPr>
              <a:t>i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791659C7-F2CE-458C-A063-28004101C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1317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/>
              <a:t>House File 2366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F120EB-0AD0-40D6-A76B-A9C11E0B8207}"/>
              </a:ext>
            </a:extLst>
          </p:cNvPr>
          <p:cNvSpPr/>
          <p:nvPr/>
        </p:nvSpPr>
        <p:spPr>
          <a:xfrm>
            <a:off x="0" y="1247775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24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>
            <a:extLst>
              <a:ext uri="{FF2B5EF4-FFF2-40B4-BE49-F238E27FC236}">
                <a16:creationId xmlns:a16="http://schemas.microsoft.com/office/drawing/2014/main" id="{8CD41B71-864E-47EB-B4E8-445E75F1B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1660635"/>
            <a:ext cx="8272462" cy="481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sz="2400" u="sng" dirty="0"/>
              <a:t>Beneficiary Designations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Annuity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Insurance policy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POD account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TOD account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Pension, profit sharing, retirement other other employment-related benefit plans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Any other non-probate transfer at death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Note -- not from a will or trust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/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791659C7-F2CE-458C-A063-28004101C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1317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/>
              <a:t> HF 2366 Provisions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F120EB-0AD0-40D6-A76B-A9C11E0B8207}"/>
              </a:ext>
            </a:extLst>
          </p:cNvPr>
          <p:cNvSpPr/>
          <p:nvPr/>
        </p:nvSpPr>
        <p:spPr>
          <a:xfrm>
            <a:off x="0" y="1247775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88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>
            <a:extLst>
              <a:ext uri="{FF2B5EF4-FFF2-40B4-BE49-F238E27FC236}">
                <a16:creationId xmlns:a16="http://schemas.microsoft.com/office/drawing/2014/main" id="{8CD41B71-864E-47EB-B4E8-445E75F1B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236" y="1669181"/>
            <a:ext cx="6460620" cy="481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dirty="0"/>
              <a:t>When a charity is a beneficiary, it can give an affidavit to the financial company holding the account.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/>
              <a:t>The affidavit shall state all of the following……….</a:t>
            </a:r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791659C7-F2CE-458C-A063-28004101C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1317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/>
              <a:t> HF 2366 Provisions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F120EB-0AD0-40D6-A76B-A9C11E0B8207}"/>
              </a:ext>
            </a:extLst>
          </p:cNvPr>
          <p:cNvSpPr/>
          <p:nvPr/>
        </p:nvSpPr>
        <p:spPr>
          <a:xfrm>
            <a:off x="0" y="1247775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76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idx="1"/>
          </p:nvPr>
        </p:nvSpPr>
        <p:spPr>
          <a:xfrm>
            <a:off x="2443163" y="1028701"/>
            <a:ext cx="5428629" cy="4700801"/>
          </a:xfrm>
        </p:spPr>
        <p:txBody>
          <a:bodyPr>
            <a:noAutofit/>
          </a:bodyPr>
          <a:lstStyle/>
          <a:p>
            <a:pPr eaLnBrk="1" hangingPunct="1"/>
            <a:endParaRPr lang="en-US" sz="2100" b="1" dirty="0">
              <a:cs typeface="Arial" pitchFamily="34" charset="0"/>
            </a:endParaRPr>
          </a:p>
          <a:p>
            <a:pPr eaLnBrk="1" hangingPunct="1"/>
            <a:endParaRPr lang="en-US" sz="2100" b="1" dirty="0">
              <a:cs typeface="Arial" pitchFamily="34" charset="0"/>
            </a:endParaRPr>
          </a:p>
          <a:p>
            <a:pPr eaLnBrk="1" hangingPunct="1"/>
            <a:endParaRPr lang="en-US" sz="4500" b="1" dirty="0">
              <a:cs typeface="Arial" pitchFamily="34" charset="0"/>
            </a:endParaRPr>
          </a:p>
          <a:p>
            <a:pPr eaLnBrk="1" hangingPunct="1"/>
            <a:r>
              <a:rPr lang="en-US" sz="4500" b="1" dirty="0">
                <a:solidFill>
                  <a:srgbClr val="92D050"/>
                </a:solidFill>
                <a:cs typeface="Arial" pitchFamily="34" charset="0"/>
              </a:rPr>
              <a:t>All volunteer</a:t>
            </a:r>
          </a:p>
          <a:p>
            <a:pPr eaLnBrk="1" hangingPunct="1"/>
            <a:endParaRPr lang="en-US" sz="4500" b="1" dirty="0">
              <a:solidFill>
                <a:srgbClr val="92D050"/>
              </a:solidFill>
              <a:cs typeface="Arial" pitchFamily="34" charset="0"/>
            </a:endParaRPr>
          </a:p>
          <a:p>
            <a:pPr eaLnBrk="1" hangingPunct="1"/>
            <a:r>
              <a:rPr lang="en-US" sz="4500" b="1" dirty="0">
                <a:solidFill>
                  <a:srgbClr val="92D050"/>
                </a:solidFill>
                <a:cs typeface="Arial" pitchFamily="34" charset="0"/>
              </a:rPr>
              <a:t>All pro bono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1286586" y="2021654"/>
            <a:ext cx="6284510" cy="34289"/>
          </a:xfrm>
        </p:spPr>
        <p:txBody>
          <a:bodyPr/>
          <a:lstStyle/>
          <a:p>
            <a:r>
              <a:rPr lang="en-US" dirty="0"/>
              <a:t>				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DDE6007-97A1-10BD-AE73-4C7B80EB73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3890" y="231229"/>
            <a:ext cx="6950397" cy="128777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600" b="1" dirty="0">
                <a:solidFill>
                  <a:schemeClr val="bg1"/>
                </a:solidFill>
              </a:rPr>
              <a:t>RIFT Project</a:t>
            </a:r>
          </a:p>
        </p:txBody>
      </p:sp>
    </p:spTree>
    <p:extLst>
      <p:ext uri="{BB962C8B-B14F-4D97-AF65-F5344CB8AC3E}">
        <p14:creationId xmlns:p14="http://schemas.microsoft.com/office/powerpoint/2010/main" val="2526663800"/>
      </p:ext>
    </p:extLst>
  </p:cSld>
  <p:clrMapOvr>
    <a:masterClrMapping/>
  </p:clrMapOvr>
  <p:transition spd="slow">
    <p:cover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>
            <a:extLst>
              <a:ext uri="{FF2B5EF4-FFF2-40B4-BE49-F238E27FC236}">
                <a16:creationId xmlns:a16="http://schemas.microsoft.com/office/drawing/2014/main" id="{8CD41B71-864E-47EB-B4E8-445E75F1B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1429407"/>
            <a:ext cx="8520112" cy="504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dirty="0"/>
              <a:t>The decedent’s name and last known address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 general description of the property to the extent known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The charity’s name, address and primary contact info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The charity is a charitable organization as defined in Iowa Code 15E.311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 request that the property be paid or transferred to the charity OR that the information about the property be given to the charity (e.g., amount of death benefit) 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No one else other than the charity has a right to the interest in the property listed in the affidavit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The information provided is true and correct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Signed by a duly authorized representative of the charity under penalty of perjury before a notary public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/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791659C7-F2CE-458C-A063-28004101C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1317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/>
              <a:t> Affidavit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F120EB-0AD0-40D6-A76B-A9C11E0B8207}"/>
              </a:ext>
            </a:extLst>
          </p:cNvPr>
          <p:cNvSpPr/>
          <p:nvPr/>
        </p:nvSpPr>
        <p:spPr>
          <a:xfrm>
            <a:off x="0" y="1247775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62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>
            <a:extLst>
              <a:ext uri="{FF2B5EF4-FFF2-40B4-BE49-F238E27FC236}">
                <a16:creationId xmlns:a16="http://schemas.microsoft.com/office/drawing/2014/main" id="{8CD41B71-864E-47EB-B4E8-445E75F1B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1458616"/>
            <a:ext cx="8034559" cy="481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/>
              <a:t>Accompany the affidavit with all the following:</a:t>
            </a:r>
            <a:endParaRPr lang="en-US" altLang="en-US" sz="1000" dirty="0"/>
          </a:p>
          <a:p>
            <a:pPr marL="0" indent="0">
              <a:lnSpc>
                <a:spcPct val="90000"/>
              </a:lnSpc>
              <a:buNone/>
            </a:pPr>
            <a:endParaRPr lang="en-US" altLang="en-US" sz="10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Federal IRS determination letter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Iowa Secretary of State Certificate of Existence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 statement that the account owner is deceased supported by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/>
              <a:t>	Death certificate,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/>
              <a:t>	Probate notice in paper, </a:t>
            </a:r>
            <a:br>
              <a:rPr lang="en-US" altLang="en-US" sz="2400" dirty="0"/>
            </a:br>
            <a:r>
              <a:rPr lang="en-US" altLang="en-US" sz="2400" dirty="0"/>
              <a:t>	Receipt of paid funeral expenses, or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/>
              <a:t>	Obituary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 corporate resolution or similar statement of the affiant to show he or she can act on behalf of the charity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IRS form W-9</a:t>
            </a:r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791659C7-F2CE-458C-A063-28004101C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1317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/>
              <a:t> HF 2366 Provisions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F120EB-0AD0-40D6-A76B-A9C11E0B8207}"/>
              </a:ext>
            </a:extLst>
          </p:cNvPr>
          <p:cNvSpPr/>
          <p:nvPr/>
        </p:nvSpPr>
        <p:spPr>
          <a:xfrm>
            <a:off x="0" y="1247775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62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>
            <a:extLst>
              <a:ext uri="{FF2B5EF4-FFF2-40B4-BE49-F238E27FC236}">
                <a16:creationId xmlns:a16="http://schemas.microsoft.com/office/drawing/2014/main" id="{8CD41B71-864E-47EB-B4E8-445E75F1B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1660635"/>
            <a:ext cx="8272462" cy="481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/>
              <a:t>The financial institution </a:t>
            </a:r>
            <a:r>
              <a:rPr lang="en-US" altLang="en-US" sz="2400" b="1" u="sng" dirty="0"/>
              <a:t>shall not ask </a:t>
            </a:r>
            <a:r>
              <a:rPr lang="en-US" altLang="en-US" sz="2400" dirty="0"/>
              <a:t>for any other personal information from any employee or board member of the charity.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/>
              <a:t>The financial institution specifically cannot ask for: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/>
              <a:t>Social Security Number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/>
              <a:t>Driver’s license number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/>
              <a:t>Contact information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/>
              <a:t>Personal financial information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000" dirty="0"/>
          </a:p>
          <a:p>
            <a:pPr marL="0" indent="0">
              <a:lnSpc>
                <a:spcPct val="90000"/>
              </a:lnSpc>
              <a:buNone/>
            </a:pPr>
            <a:endParaRPr lang="en-US" altLang="en-US" sz="2000" dirty="0"/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/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791659C7-F2CE-458C-A063-28004101C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1317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/>
              <a:t> HF 2366 Provisions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F120EB-0AD0-40D6-A76B-A9C11E0B8207}"/>
              </a:ext>
            </a:extLst>
          </p:cNvPr>
          <p:cNvSpPr/>
          <p:nvPr/>
        </p:nvSpPr>
        <p:spPr>
          <a:xfrm>
            <a:off x="0" y="1247775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194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>
            <a:extLst>
              <a:ext uri="{FF2B5EF4-FFF2-40B4-BE49-F238E27FC236}">
                <a16:creationId xmlns:a16="http://schemas.microsoft.com/office/drawing/2014/main" id="{8CD41B71-864E-47EB-B4E8-445E75F1B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66" y="1543677"/>
            <a:ext cx="7903867" cy="481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Financial company shall pay, deliver or transfer to the charity, OR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altLang="en-US" sz="2400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Deliver the information -- if information was requested (e.g., amount of the death claim).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/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/>
              <a:t>The time the financial institution can take to verify the charity’s information is </a:t>
            </a:r>
            <a:r>
              <a:rPr lang="en-US" altLang="en-US" sz="2400" b="1" u="sng" dirty="0">
                <a:highlight>
                  <a:srgbClr val="00FF00"/>
                </a:highlight>
              </a:rPr>
              <a:t>30 days </a:t>
            </a:r>
            <a:r>
              <a:rPr lang="en-US" altLang="en-US" sz="2400" dirty="0"/>
              <a:t>from the date of delivery of the affidavit (note send it certified mail, return receipt requested so you can document the start of the 30-day window)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000" dirty="0"/>
          </a:p>
          <a:p>
            <a:pPr marL="0" indent="0">
              <a:lnSpc>
                <a:spcPct val="90000"/>
              </a:lnSpc>
              <a:buNone/>
            </a:pPr>
            <a:endParaRPr lang="en-US" altLang="en-US" sz="2000" dirty="0"/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/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791659C7-F2CE-458C-A063-28004101C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1317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/>
              <a:t> HF 2366 Provisions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F120EB-0AD0-40D6-A76B-A9C11E0B8207}"/>
              </a:ext>
            </a:extLst>
          </p:cNvPr>
          <p:cNvSpPr/>
          <p:nvPr/>
        </p:nvSpPr>
        <p:spPr>
          <a:xfrm>
            <a:off x="0" y="1247775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557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>
            <a:extLst>
              <a:ext uri="{FF2B5EF4-FFF2-40B4-BE49-F238E27FC236}">
                <a16:creationId xmlns:a16="http://schemas.microsoft.com/office/drawing/2014/main" id="{8CD41B71-864E-47EB-B4E8-445E75F1B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7" y="1660635"/>
            <a:ext cx="7786909" cy="481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dirty="0"/>
              <a:t>If the financial institution refuses to pay the claim or provide the information requested within </a:t>
            </a:r>
            <a:r>
              <a:rPr lang="en-US" altLang="en-US" dirty="0">
                <a:highlight>
                  <a:srgbClr val="00FF00"/>
                </a:highlight>
              </a:rPr>
              <a:t>30 days </a:t>
            </a:r>
            <a:r>
              <a:rPr lang="en-US" altLang="en-US" dirty="0"/>
              <a:t>of receiving the affidavit, the charity can bring an action against the financial institution to get paid or get the information requested. 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/>
              <a:t>The court action must be brought within one year after the date of the act or failure to act.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/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791659C7-F2CE-458C-A063-28004101C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1317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/>
              <a:t> What if the Financial Institution Fails to Respond?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F120EB-0AD0-40D6-A76B-A9C11E0B8207}"/>
              </a:ext>
            </a:extLst>
          </p:cNvPr>
          <p:cNvSpPr/>
          <p:nvPr/>
        </p:nvSpPr>
        <p:spPr>
          <a:xfrm>
            <a:off x="0" y="1247775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41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>
            <a:extLst>
              <a:ext uri="{FF2B5EF4-FFF2-40B4-BE49-F238E27FC236}">
                <a16:creationId xmlns:a16="http://schemas.microsoft.com/office/drawing/2014/main" id="{8CD41B71-864E-47EB-B4E8-445E75F1B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1660635"/>
            <a:ext cx="8272462" cy="481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/>
              <a:t>If the court finds the financial institution acted unreasonably in failing to pay or provide the information, the court may award the charity </a:t>
            </a:r>
            <a:r>
              <a:rPr lang="en-US" altLang="en-US" sz="2400" u="sng" dirty="0"/>
              <a:t>any or all </a:t>
            </a:r>
            <a:r>
              <a:rPr lang="en-US" altLang="en-US" sz="2400" dirty="0"/>
              <a:t>of these: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/>
              <a:t>	1.	Damages the charity sustained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/>
              <a:t>	2.	Costs of the legal action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/>
              <a:t>	3.	A penalty between $500 and $10,000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/>
              <a:t>	4.	Reasonable attorney fees </a:t>
            </a:r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791659C7-F2CE-458C-A063-28004101C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1317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/>
              <a:t> Charity’s </a:t>
            </a:r>
            <a:r>
              <a:rPr lang="en-US" altLang="en-US" sz="3600" b="1" dirty="0"/>
              <a:t>Legal Remedies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F120EB-0AD0-40D6-A76B-A9C11E0B8207}"/>
              </a:ext>
            </a:extLst>
          </p:cNvPr>
          <p:cNvSpPr/>
          <p:nvPr/>
        </p:nvSpPr>
        <p:spPr>
          <a:xfrm>
            <a:off x="0" y="1247775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941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>
            <a:extLst>
              <a:ext uri="{FF2B5EF4-FFF2-40B4-BE49-F238E27FC236}">
                <a16:creationId xmlns:a16="http://schemas.microsoft.com/office/drawing/2014/main" id="{8CD41B71-864E-47EB-B4E8-445E75F1B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1660635"/>
            <a:ext cx="8272462" cy="481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US" altLang="en-US" sz="2400" dirty="0"/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791659C7-F2CE-458C-A063-28004101C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1317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F120EB-0AD0-40D6-A76B-A9C11E0B8207}"/>
              </a:ext>
            </a:extLst>
          </p:cNvPr>
          <p:cNvSpPr/>
          <p:nvPr/>
        </p:nvSpPr>
        <p:spPr>
          <a:xfrm>
            <a:off x="0" y="1247775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09A92E-0A70-68B2-A0B0-63EA0D18552E}"/>
              </a:ext>
            </a:extLst>
          </p:cNvPr>
          <p:cNvSpPr txBox="1"/>
          <p:nvPr/>
        </p:nvSpPr>
        <p:spPr>
          <a:xfrm>
            <a:off x="1198179" y="2070538"/>
            <a:ext cx="69893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Not one single vote against this law in any of the 6 House and Senate votes!</a:t>
            </a:r>
          </a:p>
        </p:txBody>
      </p:sp>
    </p:spTree>
    <p:extLst>
      <p:ext uri="{BB962C8B-B14F-4D97-AF65-F5344CB8AC3E}">
        <p14:creationId xmlns:p14="http://schemas.microsoft.com/office/powerpoint/2010/main" val="41580169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>
            <a:extLst>
              <a:ext uri="{FF2B5EF4-FFF2-40B4-BE49-F238E27FC236}">
                <a16:creationId xmlns:a16="http://schemas.microsoft.com/office/drawing/2014/main" id="{8CD41B71-864E-47EB-B4E8-445E75F1B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1660635"/>
            <a:ext cx="8272462" cy="481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US" altLang="en-US" sz="2400" dirty="0"/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791659C7-F2CE-458C-A063-28004101C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1317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F120EB-0AD0-40D6-A76B-A9C11E0B8207}"/>
              </a:ext>
            </a:extLst>
          </p:cNvPr>
          <p:cNvSpPr/>
          <p:nvPr/>
        </p:nvSpPr>
        <p:spPr>
          <a:xfrm>
            <a:off x="0" y="1247775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09A92E-0A70-68B2-A0B0-63EA0D18552E}"/>
              </a:ext>
            </a:extLst>
          </p:cNvPr>
          <p:cNvSpPr txBox="1"/>
          <p:nvPr/>
        </p:nvSpPr>
        <p:spPr>
          <a:xfrm>
            <a:off x="294290" y="1454104"/>
            <a:ext cx="86973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Can this Iowa Law be shared with other states?</a:t>
            </a:r>
          </a:p>
          <a:p>
            <a:pPr algn="ctr"/>
            <a:endParaRPr lang="en-US" sz="4000" dirty="0"/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380625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>
            <a:extLst>
              <a:ext uri="{FF2B5EF4-FFF2-40B4-BE49-F238E27FC236}">
                <a16:creationId xmlns:a16="http://schemas.microsoft.com/office/drawing/2014/main" id="{8CD41B71-864E-47EB-B4E8-445E75F1B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1660635"/>
            <a:ext cx="8272462" cy="481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US" altLang="en-US" sz="2400" dirty="0"/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791659C7-F2CE-458C-A063-28004101C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1317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F120EB-0AD0-40D6-A76B-A9C11E0B8207}"/>
              </a:ext>
            </a:extLst>
          </p:cNvPr>
          <p:cNvSpPr/>
          <p:nvPr/>
        </p:nvSpPr>
        <p:spPr>
          <a:xfrm>
            <a:off x="0" y="1247775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09A92E-0A70-68B2-A0B0-63EA0D18552E}"/>
              </a:ext>
            </a:extLst>
          </p:cNvPr>
          <p:cNvSpPr txBox="1"/>
          <p:nvPr/>
        </p:nvSpPr>
        <p:spPr>
          <a:xfrm>
            <a:off x="294290" y="1454104"/>
            <a:ext cx="86973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/>
          </a:p>
          <a:p>
            <a:pPr algn="ctr"/>
            <a:r>
              <a:rPr lang="en-US" sz="4000" dirty="0"/>
              <a:t>Introducing the Model Law:</a:t>
            </a:r>
          </a:p>
          <a:p>
            <a:pPr algn="ctr"/>
            <a:r>
              <a:rPr lang="en-US" sz="4000" b="1" dirty="0">
                <a:solidFill>
                  <a:srgbClr val="92D050"/>
                </a:solidFill>
                <a:effectLst/>
                <a:latin typeface="Helvetica" pitchFamily="2" charset="0"/>
              </a:rPr>
              <a:t>CHARITABLE ORGANIZATIONS PRIVACY PROTECTION ACT</a:t>
            </a: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603333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>
            <a:extLst>
              <a:ext uri="{FF2B5EF4-FFF2-40B4-BE49-F238E27FC236}">
                <a16:creationId xmlns:a16="http://schemas.microsoft.com/office/drawing/2014/main" id="{8CD41B71-864E-47EB-B4E8-445E75F1B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1660635"/>
            <a:ext cx="8272462" cy="481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US" altLang="en-US" sz="2400" dirty="0"/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791659C7-F2CE-458C-A063-28004101C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1317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F120EB-0AD0-40D6-A76B-A9C11E0B8207}"/>
              </a:ext>
            </a:extLst>
          </p:cNvPr>
          <p:cNvSpPr/>
          <p:nvPr/>
        </p:nvSpPr>
        <p:spPr>
          <a:xfrm>
            <a:off x="0" y="1247775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09A92E-0A70-68B2-A0B0-63EA0D18552E}"/>
              </a:ext>
            </a:extLst>
          </p:cNvPr>
          <p:cNvSpPr txBox="1"/>
          <p:nvPr/>
        </p:nvSpPr>
        <p:spPr>
          <a:xfrm>
            <a:off x="245556" y="2511973"/>
            <a:ext cx="8898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How does Iowa HF 2366 interact </a:t>
            </a:r>
          </a:p>
          <a:p>
            <a:pPr algn="ctr"/>
            <a:r>
              <a:rPr lang="en-US" sz="4000" dirty="0"/>
              <a:t>with the 2024 FinCEN ruling?</a:t>
            </a:r>
          </a:p>
        </p:txBody>
      </p:sp>
    </p:spTree>
    <p:extLst>
      <p:ext uri="{BB962C8B-B14F-4D97-AF65-F5344CB8AC3E}">
        <p14:creationId xmlns:p14="http://schemas.microsoft.com/office/powerpoint/2010/main" val="1277933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 txBox="1">
            <a:spLocks noChangeArrowheads="1"/>
          </p:cNvSpPr>
          <p:nvPr/>
        </p:nvSpPr>
        <p:spPr bwMode="gray">
          <a:xfrm>
            <a:off x="746234" y="-241738"/>
            <a:ext cx="8040414" cy="218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685800" eaLnBrk="0" hangingPunct="0">
              <a:lnSpc>
                <a:spcPct val="95000"/>
              </a:lnSpc>
            </a:pPr>
            <a:r>
              <a:rPr lang="en-US" sz="3300" b="1" dirty="0">
                <a:solidFill>
                  <a:schemeClr val="bg1"/>
                </a:solidFill>
                <a:cs typeface="Arial" charset="0"/>
              </a:rPr>
              <a:t>Key to Understanding</a:t>
            </a:r>
          </a:p>
        </p:txBody>
      </p:sp>
      <p:sp>
        <p:nvSpPr>
          <p:cNvPr id="24578" name="Subtitle 2"/>
          <p:cNvSpPr txBox="1">
            <a:spLocks/>
          </p:cNvSpPr>
          <p:nvPr/>
        </p:nvSpPr>
        <p:spPr bwMode="auto">
          <a:xfrm>
            <a:off x="1143000" y="2487268"/>
            <a:ext cx="6539948" cy="22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en-US" b="1" dirty="0"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1" y="1795299"/>
            <a:ext cx="6858002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50" i="1" dirty="0"/>
          </a:p>
          <a:p>
            <a:pPr algn="ctr"/>
            <a:r>
              <a:rPr lang="en-US" sz="3600" i="1" dirty="0"/>
              <a:t>Custodians pay death claims either one of two ways:</a:t>
            </a:r>
          </a:p>
          <a:p>
            <a:pPr algn="ctr"/>
            <a:endParaRPr lang="en-US" sz="3600" i="1" dirty="0"/>
          </a:p>
          <a:p>
            <a:pPr algn="r"/>
            <a:r>
              <a:rPr lang="en-US" sz="3600" i="1" dirty="0"/>
              <a:t>Door #1            or          Door #2</a:t>
            </a:r>
          </a:p>
          <a:p>
            <a:pPr algn="ctr"/>
            <a:endParaRPr lang="en-US" sz="3000" dirty="0"/>
          </a:p>
        </p:txBody>
      </p:sp>
      <p:pic>
        <p:nvPicPr>
          <p:cNvPr id="8" name="Graphic 7" descr="Door Closed outline">
            <a:extLst>
              <a:ext uri="{FF2B5EF4-FFF2-40B4-BE49-F238E27FC236}">
                <a16:creationId xmlns:a16="http://schemas.microsoft.com/office/drawing/2014/main" id="{72A2D27C-E8B8-5260-4AC1-9B3B3B3DB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3017" y="4417271"/>
            <a:ext cx="2025968" cy="1519817"/>
          </a:xfrm>
          <a:prstGeom prst="rect">
            <a:avLst/>
          </a:prstGeom>
        </p:spPr>
      </p:pic>
      <p:pic>
        <p:nvPicPr>
          <p:cNvPr id="10" name="Graphic 9" descr="Door Closed with solid fill">
            <a:extLst>
              <a:ext uri="{FF2B5EF4-FFF2-40B4-BE49-F238E27FC236}">
                <a16:creationId xmlns:a16="http://schemas.microsoft.com/office/drawing/2014/main" id="{81EECD70-AE7E-64A0-3D16-056F234EC1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23636" y="4483724"/>
            <a:ext cx="1637348" cy="151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361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8AF87C-ABA4-BB39-FD4F-DB41FE89C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54" y="2217684"/>
            <a:ext cx="8224345" cy="3908482"/>
          </a:xfrm>
        </p:spPr>
        <p:txBody>
          <a:bodyPr/>
          <a:lstStyle/>
          <a:p>
            <a:r>
              <a:rPr lang="en-US" dirty="0"/>
              <a:t>What we still don’t know and needs researched:</a:t>
            </a:r>
          </a:p>
          <a:p>
            <a:pPr lvl="1"/>
            <a:r>
              <a:rPr lang="en-US" dirty="0"/>
              <a:t>1) What is the weight of authority of this FinCEN ruling. Is it considered “federal law?”</a:t>
            </a:r>
          </a:p>
          <a:p>
            <a:pPr lvl="1"/>
            <a:r>
              <a:rPr lang="en-US" dirty="0"/>
              <a:t>2) Does it trump the Iowa law or not?</a:t>
            </a:r>
          </a:p>
          <a:p>
            <a:r>
              <a:rPr lang="en-US" sz="3200" dirty="0"/>
              <a:t>If it trumps, SSN may still be required for Iowa charities with broker-dealer accounts using door #2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BF80EC-2350-C050-FA21-A1AE1B7CF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24" y="515938"/>
            <a:ext cx="5286703" cy="563562"/>
          </a:xfrm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</a:rPr>
              <a:t>What Now?</a:t>
            </a:r>
          </a:p>
        </p:txBody>
      </p:sp>
    </p:spTree>
    <p:extLst>
      <p:ext uri="{BB962C8B-B14F-4D97-AF65-F5344CB8AC3E}">
        <p14:creationId xmlns:p14="http://schemas.microsoft.com/office/powerpoint/2010/main" val="24054784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AADDAA-6E8A-7A01-5581-7B676CDF7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697" y="2453295"/>
            <a:ext cx="7708605" cy="2998579"/>
          </a:xfrm>
        </p:spPr>
        <p:txBody>
          <a:bodyPr>
            <a:no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Every state attorney general oversees the performance of charitable trusts and their fiduciaries. </a:t>
            </a:r>
          </a:p>
          <a:p>
            <a:r>
              <a:rPr lang="en-US" sz="2400" dirty="0">
                <a:cs typeface="Arial" panose="020B0604020202020204" pitchFamily="34" charset="0"/>
              </a:rPr>
              <a:t>The state attorney general is charged with protecting consumers from unfair trade practices.</a:t>
            </a:r>
          </a:p>
          <a:p>
            <a:r>
              <a:rPr lang="en-US" sz="2400" dirty="0">
                <a:cs typeface="Arial" panose="020B0604020202020204" pitchFamily="34" charset="0"/>
              </a:rPr>
              <a:t>Met with North Carolina Attorney General Josh Stein’s office to explain the issue of charities being forced to become customers of a financial institution. </a:t>
            </a:r>
          </a:p>
          <a:p>
            <a:r>
              <a:rPr lang="en-US" sz="2400" dirty="0">
                <a:cs typeface="Arial" panose="020B0604020202020204" pitchFamily="34" charset="0"/>
              </a:rPr>
              <a:t>NC Attorney General is looking into this.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637DA0-C575-1651-869B-3C109FED8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503" y="358923"/>
            <a:ext cx="6650337" cy="130795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Other State Efforts</a:t>
            </a:r>
          </a:p>
        </p:txBody>
      </p:sp>
    </p:spTree>
    <p:extLst>
      <p:ext uri="{BB962C8B-B14F-4D97-AF65-F5344CB8AC3E}">
        <p14:creationId xmlns:p14="http://schemas.microsoft.com/office/powerpoint/2010/main" val="5984486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AADDAA-6E8A-7A01-5581-7B676CDF7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136" y="2731437"/>
            <a:ext cx="6988771" cy="2305766"/>
          </a:xfrm>
        </p:spPr>
        <p:txBody>
          <a:bodyPr/>
          <a:lstStyle/>
          <a:p>
            <a:r>
              <a:rPr lang="en-US" sz="2800" dirty="0">
                <a:cs typeface="Arial" panose="020B0604020202020204" pitchFamily="34" charset="0"/>
              </a:rPr>
              <a:t>Presentation made to the Tennessee Attorney General’s Office in August 2023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637DA0-C575-1651-869B-3C109FED8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136" y="418744"/>
            <a:ext cx="6718704" cy="1248131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More State Efforts</a:t>
            </a:r>
          </a:p>
        </p:txBody>
      </p:sp>
    </p:spTree>
    <p:extLst>
      <p:ext uri="{BB962C8B-B14F-4D97-AF65-F5344CB8AC3E}">
        <p14:creationId xmlns:p14="http://schemas.microsoft.com/office/powerpoint/2010/main" val="21534561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 txBox="1">
            <a:spLocks noChangeArrowheads="1"/>
          </p:cNvSpPr>
          <p:nvPr/>
        </p:nvSpPr>
        <p:spPr bwMode="gray">
          <a:xfrm>
            <a:off x="1068224" y="0"/>
            <a:ext cx="6614725" cy="194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685800" eaLnBrk="0" hangingPunct="0">
              <a:lnSpc>
                <a:spcPct val="95000"/>
              </a:lnSpc>
            </a:pPr>
            <a:r>
              <a:rPr lang="en-US" sz="4400" b="1" dirty="0">
                <a:solidFill>
                  <a:schemeClr val="bg1"/>
                </a:solidFill>
                <a:cs typeface="Arial" charset="0"/>
              </a:rPr>
              <a:t>Strategies to Push Back</a:t>
            </a:r>
          </a:p>
        </p:txBody>
      </p:sp>
      <p:sp>
        <p:nvSpPr>
          <p:cNvPr id="24578" name="Subtitle 2"/>
          <p:cNvSpPr txBox="1">
            <a:spLocks/>
          </p:cNvSpPr>
          <p:nvPr/>
        </p:nvSpPr>
        <p:spPr bwMode="auto">
          <a:xfrm>
            <a:off x="1143000" y="2487268"/>
            <a:ext cx="6539948" cy="22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en-US" b="1" dirty="0"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1751" y="2101606"/>
            <a:ext cx="7073461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700" i="1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State Laws/Attorneys General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highlight>
                  <a:srgbClr val="FFFF00"/>
                </a:highlight>
              </a:rPr>
              <a:t>Federal Law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Judicial – Class action litigation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FinCEN/US Treasury exception request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Nationwide advisory group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35946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AADDAA-6E8A-7A01-5581-7B676CDF7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136" y="2710172"/>
            <a:ext cx="6861180" cy="2305766"/>
          </a:xfrm>
        </p:spPr>
        <p:txBody>
          <a:bodyPr/>
          <a:lstStyle/>
          <a:p>
            <a:r>
              <a:rPr lang="en-US" sz="2400" dirty="0">
                <a:cs typeface="Arial" panose="020B0604020202020204" pitchFamily="34" charset="0"/>
              </a:rPr>
              <a:t>Working on finding a US Senator/Congressman champion to bring federal legislation stopping financial institutions from these predatory practices</a:t>
            </a:r>
          </a:p>
          <a:p>
            <a:endParaRPr lang="en-US" sz="2400" dirty="0">
              <a:cs typeface="Arial" panose="020B0604020202020204" pitchFamily="34" charset="0"/>
            </a:endParaRPr>
          </a:p>
          <a:p>
            <a:r>
              <a:rPr lang="en-US" sz="2400" dirty="0">
                <a:cs typeface="Arial" panose="020B0604020202020204" pitchFamily="34" charset="0"/>
              </a:rPr>
              <a:t>Lobbyist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637DA0-C575-1651-869B-3C109FED8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136" y="418744"/>
            <a:ext cx="6718704" cy="1248131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Federal Law Efforts</a:t>
            </a:r>
          </a:p>
        </p:txBody>
      </p:sp>
    </p:spTree>
    <p:extLst>
      <p:ext uri="{BB962C8B-B14F-4D97-AF65-F5344CB8AC3E}">
        <p14:creationId xmlns:p14="http://schemas.microsoft.com/office/powerpoint/2010/main" val="16856622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idx="1"/>
          </p:nvPr>
        </p:nvSpPr>
        <p:spPr>
          <a:xfrm>
            <a:off x="957129" y="2248729"/>
            <a:ext cx="6700971" cy="3480773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Chair of Senate Finance </a:t>
            </a:r>
          </a:p>
          <a:p>
            <a:pPr marL="0" indent="0" eaLnBrk="1" hangingPunct="1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Committee</a:t>
            </a:r>
          </a:p>
          <a:p>
            <a:pPr marL="0" indent="0" eaLnBrk="1" hangingPunct="1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Ron Wyden (OR)</a:t>
            </a:r>
          </a:p>
          <a:p>
            <a:pPr marL="0" indent="0" eaLnBrk="1" hangingPunct="1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Democrat</a:t>
            </a:r>
          </a:p>
          <a:p>
            <a:pPr marL="0" indent="0" eaLnBrk="1" hangingPunct="1">
              <a:buNone/>
            </a:pPr>
            <a:r>
              <a:rPr lang="en-US" b="0" i="0" dirty="0">
                <a:solidFill>
                  <a:srgbClr val="363636"/>
                </a:solidFill>
                <a:effectLst/>
                <a:latin typeface="Roboto" panose="02000000000000000000" pitchFamily="2" charset="0"/>
              </a:rPr>
              <a:t>P: (202) 224-5244</a:t>
            </a:r>
            <a:br>
              <a:rPr lang="en-US" dirty="0"/>
            </a:br>
            <a:r>
              <a:rPr lang="en-US" b="0" i="0" dirty="0">
                <a:solidFill>
                  <a:srgbClr val="363636"/>
                </a:solidFill>
                <a:effectLst/>
                <a:latin typeface="Roboto" panose="02000000000000000000" pitchFamily="2" charset="0"/>
              </a:rPr>
              <a:t>F: (202) 228-2717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1286586" y="2021654"/>
            <a:ext cx="6284510" cy="34289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			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0F4E23-8809-B240-A5A0-DEEAB535E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9103" y="487111"/>
            <a:ext cx="8725255" cy="1179766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      </a:t>
            </a:r>
            <a:r>
              <a:rPr lang="en-US" sz="4400" b="1" dirty="0">
                <a:solidFill>
                  <a:schemeClr val="bg1"/>
                </a:solidFill>
              </a:rPr>
              <a:t> Contact Senator Wyden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9F44DB-350E-5C42-B07A-886790EB7CDB}"/>
              </a:ext>
            </a:extLst>
          </p:cNvPr>
          <p:cNvSpPr txBox="1"/>
          <p:nvPr/>
        </p:nvSpPr>
        <p:spPr>
          <a:xfrm>
            <a:off x="6867939" y="5548520"/>
            <a:ext cx="1043609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4106AEA0-A303-3A48-9B42-6392B6A58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697" y="2410721"/>
            <a:ext cx="2800852" cy="349758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76CF931-8331-834B-9453-8438DB56E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696" y="2409202"/>
            <a:ext cx="2800852" cy="351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336587"/>
      </p:ext>
    </p:extLst>
  </p:cSld>
  <p:clrMapOvr>
    <a:masterClrMapping/>
  </p:clrMapOvr>
  <p:transition spd="slow">
    <p:cover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idx="1"/>
          </p:nvPr>
        </p:nvSpPr>
        <p:spPr>
          <a:xfrm>
            <a:off x="1142999" y="2248729"/>
            <a:ext cx="6515101" cy="3480773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marL="0" indent="0" eaLnBrk="1" hangingPunct="1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Senator Mike Crapo (ID) </a:t>
            </a:r>
          </a:p>
          <a:p>
            <a:pPr marL="0" indent="0" eaLnBrk="1" hangingPunct="1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Republican</a:t>
            </a:r>
          </a:p>
          <a:p>
            <a:pPr marL="0" indent="0" eaLnBrk="1" hangingPunct="1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Ranking Member </a:t>
            </a:r>
          </a:p>
          <a:p>
            <a:pPr marL="0" indent="0" eaLnBrk="1" hangingPunct="1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Senate Finance</a:t>
            </a:r>
          </a:p>
          <a:p>
            <a:pPr marL="0" indent="0" eaLnBrk="1" hangingPunct="1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Committee</a:t>
            </a:r>
          </a:p>
          <a:p>
            <a:pPr algn="l" fontAlgn="base"/>
            <a:r>
              <a:rPr lang="en-US" b="1" i="0" u="none" strike="noStrike" dirty="0">
                <a:solidFill>
                  <a:srgbClr val="12284C"/>
                </a:solidFill>
                <a:effectLst/>
                <a:latin typeface="Inter"/>
                <a:hlinkClick r:id="rId3"/>
              </a:rPr>
              <a:t>Phone:</a:t>
            </a:r>
            <a:r>
              <a:rPr lang="en-US" b="0" i="0" u="none" strike="noStrike" dirty="0">
                <a:solidFill>
                  <a:srgbClr val="12284C"/>
                </a:solidFill>
                <a:effectLst/>
                <a:latin typeface="Inter"/>
                <a:hlinkClick r:id="rId3"/>
              </a:rPr>
              <a:t> (202) 224-6142</a:t>
            </a:r>
            <a:endParaRPr lang="en-US" b="0" i="0" dirty="0">
              <a:solidFill>
                <a:srgbClr val="12284C"/>
              </a:solidFill>
              <a:effectLst/>
              <a:latin typeface="Inter"/>
            </a:endParaRPr>
          </a:p>
          <a:p>
            <a:pPr algn="l" fontAlgn="base"/>
            <a:r>
              <a:rPr lang="en-US" b="1" i="0" u="none" strike="noStrike" dirty="0">
                <a:solidFill>
                  <a:srgbClr val="12284C"/>
                </a:solidFill>
                <a:effectLst/>
                <a:latin typeface="Inter"/>
                <a:hlinkClick r:id="rId4"/>
              </a:rPr>
              <a:t>Fax:</a:t>
            </a:r>
            <a:r>
              <a:rPr lang="en-US" b="0" i="0" u="none" strike="noStrike" dirty="0">
                <a:solidFill>
                  <a:srgbClr val="12284C"/>
                </a:solidFill>
                <a:effectLst/>
                <a:latin typeface="Inter"/>
                <a:hlinkClick r:id="rId4"/>
              </a:rPr>
              <a:t> (202) 228-1375</a:t>
            </a:r>
            <a:endParaRPr lang="en-US" b="0" i="0" dirty="0">
              <a:solidFill>
                <a:srgbClr val="12284C"/>
              </a:solidFill>
              <a:effectLst/>
              <a:latin typeface="Inter"/>
            </a:endParaRPr>
          </a:p>
          <a:p>
            <a:pPr marL="0" indent="0" eaLnBrk="1" hangingPunct="1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1286586" y="2021654"/>
            <a:ext cx="6284510" cy="34289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			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0F4E23-8809-B240-A5A0-DEEAB535E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480" y="393107"/>
            <a:ext cx="7682670" cy="1273769"/>
          </a:xfrm>
        </p:spPr>
        <p:txBody>
          <a:bodyPr/>
          <a:lstStyle/>
          <a:p>
            <a:pPr algn="ctr"/>
            <a:r>
              <a:rPr lang="en-US" dirty="0"/>
              <a:t>      </a:t>
            </a:r>
            <a:r>
              <a:rPr lang="en-US" sz="3000" b="1" dirty="0"/>
              <a:t> </a:t>
            </a:r>
            <a:r>
              <a:rPr lang="en-US" sz="4400" b="1" dirty="0">
                <a:solidFill>
                  <a:schemeClr val="bg1"/>
                </a:solidFill>
              </a:rPr>
              <a:t>Contact Senator Crapo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9F44DB-350E-5C42-B07A-886790EB7CDB}"/>
              </a:ext>
            </a:extLst>
          </p:cNvPr>
          <p:cNvSpPr txBox="1"/>
          <p:nvPr/>
        </p:nvSpPr>
        <p:spPr>
          <a:xfrm>
            <a:off x="6867939" y="5548520"/>
            <a:ext cx="1043609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3F67506A-0E15-445B-F9B8-8DA8ABC936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049050" y="2283020"/>
            <a:ext cx="2951951" cy="37883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CBCB8A-7751-B0F2-CCA2-30A3FA6FFB99}"/>
              </a:ext>
            </a:extLst>
          </p:cNvPr>
          <p:cNvSpPr txBox="1"/>
          <p:nvPr/>
        </p:nvSpPr>
        <p:spPr>
          <a:xfrm>
            <a:off x="5357554" y="4655973"/>
            <a:ext cx="23370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>
                <a:hlinkClick r:id="rId6" tooltip="https://en.wikipedia.org/wiki/2010_United_States_Senate_election_in_Idaho"/>
              </a:rPr>
              <a:t>This Photo</a:t>
            </a:r>
            <a:r>
              <a:rPr lang="en-US" sz="675"/>
              <a:t> by Unknown Author is licensed under </a:t>
            </a:r>
            <a:r>
              <a:rPr lang="en-US" sz="675">
                <a:hlinkClick r:id="rId7" tooltip="https://creativecommons.org/licenses/by-sa/3.0/"/>
              </a:rPr>
              <a:t>CC BY-SA</a:t>
            </a:r>
            <a:endParaRPr lang="en-US" sz="675"/>
          </a:p>
        </p:txBody>
      </p:sp>
    </p:spTree>
    <p:extLst>
      <p:ext uri="{BB962C8B-B14F-4D97-AF65-F5344CB8AC3E}">
        <p14:creationId xmlns:p14="http://schemas.microsoft.com/office/powerpoint/2010/main" val="2432453509"/>
      </p:ext>
    </p:extLst>
  </p:cSld>
  <p:clrMapOvr>
    <a:masterClrMapping/>
  </p:clrMapOvr>
  <p:transition spd="slow">
    <p:cover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idx="1"/>
          </p:nvPr>
        </p:nvSpPr>
        <p:spPr>
          <a:xfrm>
            <a:off x="1232452" y="2248729"/>
            <a:ext cx="6768548" cy="3841293"/>
          </a:xfrm>
        </p:spPr>
        <p:txBody>
          <a:bodyPr>
            <a:normAutofit fontScale="55000" lnSpcReduction="20000"/>
          </a:bodyPr>
          <a:lstStyle/>
          <a:p>
            <a:pPr marL="0" indent="0" eaLnBrk="1" hangingPunct="1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marL="0" indent="0" algn="ctr" fontAlgn="ctr">
              <a:buNone/>
            </a:pPr>
            <a:r>
              <a:rPr lang="en-US" sz="4275" b="1" dirty="0"/>
              <a:t>Jamie Cummins</a:t>
            </a:r>
          </a:p>
          <a:p>
            <a:pPr marL="0" indent="0" algn="ctr" fontAlgn="auto">
              <a:buNone/>
            </a:pPr>
            <a:endParaRPr lang="en-US" dirty="0"/>
          </a:p>
          <a:p>
            <a:pPr marL="0" indent="0" algn="ctr" fontAlgn="auto">
              <a:buNone/>
            </a:pPr>
            <a:r>
              <a:rPr lang="en-US" sz="3450" dirty="0"/>
              <a:t>Senior Tax Counsel </a:t>
            </a:r>
          </a:p>
          <a:p>
            <a:pPr marL="0" indent="0" algn="ctr" fontAlgn="auto">
              <a:buNone/>
            </a:pPr>
            <a:r>
              <a:rPr lang="en-US" sz="3450" dirty="0"/>
              <a:t>Senate Finance Committee</a:t>
            </a:r>
          </a:p>
          <a:p>
            <a:pPr marL="0" indent="0" algn="ctr" fontAlgn="auto">
              <a:buNone/>
            </a:pPr>
            <a:endParaRPr lang="en-US" sz="3450" dirty="0"/>
          </a:p>
          <a:p>
            <a:pPr marL="0" indent="0" algn="ctr" fontAlgn="auto">
              <a:buNone/>
            </a:pPr>
            <a:r>
              <a:rPr lang="en-US" sz="3450" dirty="0"/>
              <a:t>Email: </a:t>
            </a:r>
            <a:r>
              <a:rPr lang="en-US" sz="3450" dirty="0">
                <a:hlinkClick r:id="rId3"/>
              </a:rPr>
              <a:t>Jamie_Cummins@finance.senate.gov</a:t>
            </a:r>
            <a:endParaRPr lang="en-US" sz="3450" dirty="0"/>
          </a:p>
          <a:p>
            <a:pPr marL="0" indent="0" algn="ctr" fontAlgn="auto">
              <a:buNone/>
            </a:pPr>
            <a:endParaRPr lang="en-US" sz="3450" dirty="0"/>
          </a:p>
          <a:p>
            <a:pPr marL="0" indent="0" algn="ctr" fontAlgn="auto">
              <a:buNone/>
            </a:pPr>
            <a:r>
              <a:rPr lang="en-US" sz="3450" dirty="0"/>
              <a:t>Charities need to share how hard this is on them. </a:t>
            </a:r>
          </a:p>
          <a:p>
            <a:pPr marL="0" indent="0" fontAlgn="ctr">
              <a:buNone/>
            </a:pPr>
            <a:endParaRPr lang="en-US" b="1" dirty="0"/>
          </a:p>
          <a:p>
            <a:pPr marL="0" indent="0" eaLnBrk="1" hangingPunct="1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1286586" y="2021654"/>
            <a:ext cx="6284510" cy="34289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			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0F4E23-8809-B240-A5A0-DEEAB535E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86" y="384669"/>
            <a:ext cx="8443245" cy="1282208"/>
          </a:xfrm>
        </p:spPr>
        <p:txBody>
          <a:bodyPr/>
          <a:lstStyle/>
          <a:p>
            <a:pPr algn="ctr"/>
            <a:r>
              <a:rPr lang="en-US" dirty="0"/>
              <a:t>   </a:t>
            </a:r>
            <a:r>
              <a:rPr lang="en-US" sz="3000" b="1" dirty="0"/>
              <a:t>   </a:t>
            </a:r>
            <a:r>
              <a:rPr lang="en-US" sz="4400" b="1" dirty="0">
                <a:solidFill>
                  <a:schemeClr val="bg1"/>
                </a:solidFill>
              </a:rPr>
              <a:t>Contact Jamie Cummins</a:t>
            </a:r>
          </a:p>
        </p:txBody>
      </p:sp>
    </p:spTree>
    <p:extLst>
      <p:ext uri="{BB962C8B-B14F-4D97-AF65-F5344CB8AC3E}">
        <p14:creationId xmlns:p14="http://schemas.microsoft.com/office/powerpoint/2010/main" val="972207395"/>
      </p:ext>
    </p:extLst>
  </p:cSld>
  <p:clrMapOvr>
    <a:masterClrMapping/>
  </p:clrMapOvr>
  <p:transition spd="slow">
    <p:cover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idx="1"/>
          </p:nvPr>
        </p:nvSpPr>
        <p:spPr>
          <a:xfrm>
            <a:off x="1232452" y="2248729"/>
            <a:ext cx="6768548" cy="384129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en-US" b="1" dirty="0"/>
          </a:p>
          <a:p>
            <a:pPr marL="0" indent="0" eaLnBrk="1" hangingPunct="1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1286586" y="2021654"/>
            <a:ext cx="6284510" cy="34289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			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0F4E23-8809-B240-A5A0-DEEAB535E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86" y="384669"/>
            <a:ext cx="8443245" cy="1282208"/>
          </a:xfrm>
        </p:spPr>
        <p:txBody>
          <a:bodyPr/>
          <a:lstStyle/>
          <a:p>
            <a:pPr algn="ctr"/>
            <a:r>
              <a:rPr lang="en-US" dirty="0"/>
              <a:t>   </a:t>
            </a:r>
            <a:r>
              <a:rPr lang="en-US" sz="3000" b="1" dirty="0"/>
              <a:t>   </a:t>
            </a:r>
            <a:r>
              <a:rPr lang="en-US" sz="4400" b="1" dirty="0">
                <a:solidFill>
                  <a:schemeClr val="bg1"/>
                </a:solidFill>
              </a:rPr>
              <a:t>Contact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54774A-040D-8A14-7AE2-7280A53D6B80}"/>
              </a:ext>
            </a:extLst>
          </p:cNvPr>
          <p:cNvSpPr txBox="1"/>
          <p:nvPr/>
        </p:nvSpPr>
        <p:spPr>
          <a:xfrm>
            <a:off x="914400" y="2543504"/>
            <a:ext cx="76830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Contact Senator Tim Scott (South Carolina)</a:t>
            </a:r>
          </a:p>
          <a:p>
            <a:r>
              <a:rPr lang="en-US" sz="3200" dirty="0"/>
              <a:t>P: (202) 224-6121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Contact Senator Jerry Moran (Kansas)</a:t>
            </a:r>
          </a:p>
          <a:p>
            <a:r>
              <a:rPr lang="en-US" sz="3200" dirty="0"/>
              <a:t>P: (202) 224-6521</a:t>
            </a:r>
          </a:p>
          <a:p>
            <a:endParaRPr lang="en-US" sz="3200" dirty="0"/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03E5284A-BC5E-8391-2866-5E9777B4A69B}"/>
              </a:ext>
            </a:extLst>
          </p:cNvPr>
          <p:cNvSpPr/>
          <p:nvPr/>
        </p:nvSpPr>
        <p:spPr>
          <a:xfrm>
            <a:off x="204952" y="5023945"/>
            <a:ext cx="683172" cy="766214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62206"/>
      </p:ext>
    </p:extLst>
  </p:cSld>
  <p:clrMapOvr>
    <a:masterClrMapping/>
  </p:clrMapOvr>
  <p:transition spd="slow">
    <p:cover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 txBox="1">
            <a:spLocks noChangeArrowheads="1"/>
          </p:cNvSpPr>
          <p:nvPr/>
        </p:nvSpPr>
        <p:spPr bwMode="gray">
          <a:xfrm>
            <a:off x="1068224" y="0"/>
            <a:ext cx="6614725" cy="194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685800" eaLnBrk="0" hangingPunct="0">
              <a:lnSpc>
                <a:spcPct val="95000"/>
              </a:lnSpc>
            </a:pPr>
            <a:r>
              <a:rPr lang="en-US" sz="4400" b="1" dirty="0">
                <a:solidFill>
                  <a:schemeClr val="bg1"/>
                </a:solidFill>
                <a:cs typeface="Arial" charset="0"/>
              </a:rPr>
              <a:t>Strategies to Push Back</a:t>
            </a:r>
          </a:p>
        </p:txBody>
      </p:sp>
      <p:sp>
        <p:nvSpPr>
          <p:cNvPr id="24578" name="Subtitle 2"/>
          <p:cNvSpPr txBox="1">
            <a:spLocks/>
          </p:cNvSpPr>
          <p:nvPr/>
        </p:nvSpPr>
        <p:spPr bwMode="auto">
          <a:xfrm>
            <a:off x="1143000" y="2487268"/>
            <a:ext cx="6539948" cy="22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en-US" b="1" dirty="0"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1751" y="2101606"/>
            <a:ext cx="7073461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700" i="1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State Laws/Attorneys General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Federal Law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highlight>
                  <a:srgbClr val="FFFF00"/>
                </a:highlight>
              </a:rPr>
              <a:t>Judicial – Class action litigation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FinCEN/U.S. Treasury exception request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Nationwide advisory group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0988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idx="1"/>
          </p:nvPr>
        </p:nvSpPr>
        <p:spPr>
          <a:xfrm>
            <a:off x="1286586" y="1177159"/>
            <a:ext cx="6585206" cy="4552343"/>
          </a:xfrm>
        </p:spPr>
        <p:txBody>
          <a:bodyPr>
            <a:noAutofit/>
          </a:bodyPr>
          <a:lstStyle/>
          <a:p>
            <a:pPr eaLnBrk="1" hangingPunct="1"/>
            <a:endParaRPr lang="en-US" sz="2100" b="1" dirty="0">
              <a:cs typeface="Arial" pitchFamily="34" charset="0"/>
            </a:endParaRPr>
          </a:p>
          <a:p>
            <a:pPr eaLnBrk="1" hangingPunct="1"/>
            <a:endParaRPr lang="en-US" sz="2100" b="1" dirty="0">
              <a:cs typeface="Arial" pitchFamily="34" charset="0"/>
            </a:endParaRPr>
          </a:p>
          <a:p>
            <a:pPr eaLnBrk="1" hangingPunct="1"/>
            <a:endParaRPr lang="en-US" sz="3300" b="1" dirty="0">
              <a:cs typeface="Arial" pitchFamily="34" charset="0"/>
            </a:endParaRPr>
          </a:p>
          <a:p>
            <a:pPr marL="0" indent="0" algn="ctr" eaLnBrk="1" hangingPunct="1">
              <a:buNone/>
            </a:pPr>
            <a:r>
              <a:rPr lang="en-US" sz="3300" b="1" dirty="0">
                <a:cs typeface="Arial" pitchFamily="34" charset="0"/>
              </a:rPr>
              <a:t>It’s up to each custodian how they pay the claim</a:t>
            </a:r>
          </a:p>
          <a:p>
            <a:pPr marL="0" indent="0" algn="ctr" eaLnBrk="1" hangingPunct="1">
              <a:buNone/>
            </a:pPr>
            <a:endParaRPr lang="en-US" sz="3300" b="1" dirty="0">
              <a:cs typeface="Arial" pitchFamily="34" charset="0"/>
            </a:endParaRPr>
          </a:p>
          <a:p>
            <a:pPr marL="0" indent="0" algn="ctr" eaLnBrk="1" hangingPunct="1">
              <a:buNone/>
            </a:pPr>
            <a:r>
              <a:rPr lang="en-US" sz="3300" b="1" dirty="0">
                <a:cs typeface="Arial" pitchFamily="34" charset="0"/>
              </a:rPr>
              <a:t>It’s a business practice</a:t>
            </a:r>
          </a:p>
          <a:p>
            <a:pPr marL="0" indent="0" algn="ctr" eaLnBrk="1" hangingPunct="1">
              <a:buNone/>
            </a:pPr>
            <a:endParaRPr lang="en-US" sz="3300" b="1" dirty="0">
              <a:cs typeface="Arial" pitchFamily="34" charset="0"/>
            </a:endParaRPr>
          </a:p>
          <a:p>
            <a:pPr marL="0" indent="0" algn="ctr" eaLnBrk="1" hangingPunct="1">
              <a:buNone/>
            </a:pPr>
            <a:r>
              <a:rPr lang="en-US" sz="3300" b="1" dirty="0">
                <a:cs typeface="Arial" pitchFamily="34" charset="0"/>
              </a:rPr>
              <a:t>No consensus or uniformity</a:t>
            </a:r>
          </a:p>
          <a:p>
            <a:pPr eaLnBrk="1" hangingPunct="1"/>
            <a:endParaRPr lang="en-US" sz="2100" b="1" dirty="0">
              <a:cs typeface="Arial" pitchFamily="34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7828" y="213645"/>
            <a:ext cx="8896172" cy="1319019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600" b="1" dirty="0">
                <a:solidFill>
                  <a:schemeClr val="bg1"/>
                </a:solidFill>
              </a:rPr>
              <a:t>No Uniformity Among Custodians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1286586" y="2021654"/>
            <a:ext cx="6284510" cy="34289"/>
          </a:xfrm>
        </p:spPr>
        <p:txBody>
          <a:bodyPr/>
          <a:lstStyle/>
          <a:p>
            <a:r>
              <a:rPr lang="en-US" dirty="0"/>
              <a:t>			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B4FA12-D0FE-DE03-CF30-7658F2DDFCB9}"/>
              </a:ext>
            </a:extLst>
          </p:cNvPr>
          <p:cNvSpPr txBox="1"/>
          <p:nvPr/>
        </p:nvSpPr>
        <p:spPr>
          <a:xfrm>
            <a:off x="2258227" y="3708056"/>
            <a:ext cx="4627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No uniformity among custodians</a:t>
            </a:r>
          </a:p>
        </p:txBody>
      </p:sp>
    </p:spTree>
    <p:extLst>
      <p:ext uri="{BB962C8B-B14F-4D97-AF65-F5344CB8AC3E}">
        <p14:creationId xmlns:p14="http://schemas.microsoft.com/office/powerpoint/2010/main" val="843733263"/>
      </p:ext>
    </p:extLst>
  </p:cSld>
  <p:clrMapOvr>
    <a:masterClrMapping/>
  </p:clrMapOvr>
  <p:transition spd="slow">
    <p:cover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 txBox="1">
            <a:spLocks noChangeArrowheads="1"/>
          </p:cNvSpPr>
          <p:nvPr/>
        </p:nvSpPr>
        <p:spPr bwMode="gray">
          <a:xfrm>
            <a:off x="1068224" y="0"/>
            <a:ext cx="6614725" cy="194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685800" eaLnBrk="0" hangingPunct="0">
              <a:lnSpc>
                <a:spcPct val="95000"/>
              </a:lnSpc>
            </a:pPr>
            <a:r>
              <a:rPr lang="en-US" sz="4400" b="1" dirty="0">
                <a:solidFill>
                  <a:schemeClr val="bg1"/>
                </a:solidFill>
                <a:cs typeface="Arial" charset="0"/>
              </a:rPr>
              <a:t>Strategies to Push Back</a:t>
            </a:r>
          </a:p>
        </p:txBody>
      </p:sp>
      <p:sp>
        <p:nvSpPr>
          <p:cNvPr id="24578" name="Subtitle 2"/>
          <p:cNvSpPr txBox="1">
            <a:spLocks/>
          </p:cNvSpPr>
          <p:nvPr/>
        </p:nvSpPr>
        <p:spPr bwMode="auto">
          <a:xfrm>
            <a:off x="1143000" y="2487268"/>
            <a:ext cx="6539948" cy="22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en-US" b="1" dirty="0"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5833" y="1942247"/>
            <a:ext cx="7073461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700" i="1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State Laws/Attorneys General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Federal Law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Judicial – Class action litigation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highlight>
                  <a:srgbClr val="FFFF00"/>
                </a:highlight>
              </a:rPr>
              <a:t>FinCEN/U.S. Treasury exception request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Nationwide advisory group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16568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idx="1"/>
          </p:nvPr>
        </p:nvSpPr>
        <p:spPr>
          <a:xfrm>
            <a:off x="1259518" y="2219334"/>
            <a:ext cx="6624963" cy="4284909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>
                <a:hlinkClick r:id="rId3"/>
              </a:rPr>
              <a:t>www.fincen.gov/contact</a:t>
            </a:r>
            <a:endParaRPr lang="en-US" dirty="0"/>
          </a:p>
          <a:p>
            <a:r>
              <a:rPr lang="en-US" dirty="0"/>
              <a:t>Email to </a:t>
            </a:r>
            <a:r>
              <a:rPr lang="en-US" dirty="0">
                <a:hlinkClick r:id="rId4"/>
              </a:rPr>
              <a:t>FRC@fincen.gov</a:t>
            </a:r>
            <a:endParaRPr lang="en-US" dirty="0"/>
          </a:p>
          <a:p>
            <a:r>
              <a:rPr lang="en-US" dirty="0"/>
              <a:t>Leave message @ 703-905-3591 hotline</a:t>
            </a:r>
          </a:p>
          <a:p>
            <a:r>
              <a:rPr lang="en-US" i="0" u="none" strike="noStrike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Andrea </a:t>
            </a:r>
            <a:r>
              <a:rPr lang="en-US" i="0" u="none" strike="noStrike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Gacki</a:t>
            </a:r>
            <a:r>
              <a:rPr lang="en-US" i="0" u="none" strike="noStrike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, Director</a:t>
            </a:r>
          </a:p>
          <a:p>
            <a:r>
              <a:rPr lang="en-US" dirty="0"/>
              <a:t>Ms. </a:t>
            </a:r>
            <a:r>
              <a:rPr lang="en-US" dirty="0" err="1"/>
              <a:t>Gacki</a:t>
            </a:r>
            <a:r>
              <a:rPr lang="en-US" dirty="0"/>
              <a:t> – needs to hear how hard this is on charities</a:t>
            </a:r>
          </a:p>
          <a:p>
            <a:r>
              <a:rPr lang="en-US" sz="3150" dirty="0">
                <a:cs typeface="Arial" pitchFamily="34" charset="0"/>
              </a:rPr>
              <a:t>Charities need an exception carved out to this ruling</a:t>
            </a:r>
          </a:p>
          <a:p>
            <a:pPr marL="0" indent="0" eaLnBrk="1" hangingPunct="1">
              <a:buNone/>
            </a:pPr>
            <a:endParaRPr lang="en-US" sz="2700" dirty="0"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1286586" y="2021654"/>
            <a:ext cx="6284510" cy="34289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			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0F4E23-8809-B240-A5A0-DEEAB535E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18" y="162370"/>
            <a:ext cx="6699717" cy="150450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          </a:t>
            </a:r>
            <a:r>
              <a:rPr lang="en-US" sz="4400" b="1" dirty="0">
                <a:solidFill>
                  <a:schemeClr val="bg1"/>
                </a:solidFill>
              </a:rPr>
              <a:t>CONTACT FinCEN</a:t>
            </a:r>
          </a:p>
        </p:txBody>
      </p:sp>
    </p:spTree>
    <p:extLst>
      <p:ext uri="{BB962C8B-B14F-4D97-AF65-F5344CB8AC3E}">
        <p14:creationId xmlns:p14="http://schemas.microsoft.com/office/powerpoint/2010/main" val="2669542232"/>
      </p:ext>
    </p:extLst>
  </p:cSld>
  <p:clrMapOvr>
    <a:masterClrMapping/>
  </p:clrMapOvr>
  <p:transition spd="slow">
    <p:cover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 txBox="1">
            <a:spLocks noChangeArrowheads="1"/>
          </p:cNvSpPr>
          <p:nvPr/>
        </p:nvSpPr>
        <p:spPr bwMode="gray">
          <a:xfrm>
            <a:off x="1068224" y="0"/>
            <a:ext cx="6614725" cy="194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685800" eaLnBrk="0" hangingPunct="0">
              <a:lnSpc>
                <a:spcPct val="95000"/>
              </a:lnSpc>
            </a:pPr>
            <a:r>
              <a:rPr lang="en-US" sz="4400" b="1" dirty="0">
                <a:solidFill>
                  <a:schemeClr val="bg1"/>
                </a:solidFill>
                <a:cs typeface="Arial" charset="0"/>
              </a:rPr>
              <a:t>Strategies to Push Back</a:t>
            </a:r>
          </a:p>
        </p:txBody>
      </p:sp>
      <p:sp>
        <p:nvSpPr>
          <p:cNvPr id="24578" name="Subtitle 2"/>
          <p:cNvSpPr txBox="1">
            <a:spLocks/>
          </p:cNvSpPr>
          <p:nvPr/>
        </p:nvSpPr>
        <p:spPr bwMode="auto">
          <a:xfrm>
            <a:off x="1143000" y="2487268"/>
            <a:ext cx="6539948" cy="22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en-US" b="1" dirty="0"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624369"/>
            <a:ext cx="7073461" cy="5065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200" i="1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200" dirty="0"/>
              <a:t>State Laws/Attorneys General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200" dirty="0"/>
              <a:t>Federal Law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200" dirty="0"/>
              <a:t>Judicial – Class action litigation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200" dirty="0"/>
              <a:t>FinCEN/U.S. Treasury exception request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200" dirty="0">
                <a:highlight>
                  <a:srgbClr val="FFFF00"/>
                </a:highlight>
              </a:rPr>
              <a:t>Nationwide advisory groups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lphaLcPeriod"/>
            </a:pPr>
            <a:r>
              <a:rPr lang="en-US" sz="2200" dirty="0">
                <a:highlight>
                  <a:srgbClr val="FFFF00"/>
                </a:highlight>
              </a:rPr>
              <a:t>RIFT Advocates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lphaLcPeriod"/>
            </a:pPr>
            <a:r>
              <a:rPr lang="en-US" sz="2200" dirty="0"/>
              <a:t>General Counsels</a:t>
            </a:r>
          </a:p>
        </p:txBody>
      </p:sp>
    </p:spTree>
    <p:extLst>
      <p:ext uri="{BB962C8B-B14F-4D97-AF65-F5344CB8AC3E}">
        <p14:creationId xmlns:p14="http://schemas.microsoft.com/office/powerpoint/2010/main" val="26077702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idx="1"/>
          </p:nvPr>
        </p:nvSpPr>
        <p:spPr>
          <a:xfrm>
            <a:off x="517468" y="2410721"/>
            <a:ext cx="5498869" cy="3113050"/>
          </a:xfrm>
        </p:spPr>
        <p:txBody>
          <a:bodyPr>
            <a:normAutofit fontScale="55000" lnSpcReduction="20000"/>
          </a:bodyPr>
          <a:lstStyle/>
          <a:p>
            <a:pPr marL="0" indent="0" eaLnBrk="1" hangingPunct="1">
              <a:buNone/>
            </a:pPr>
            <a:endParaRPr lang="en-US" sz="3150" dirty="0">
              <a:cs typeface="Arial" pitchFamily="34" charset="0"/>
            </a:endParaRPr>
          </a:p>
          <a:p>
            <a:pPr marL="0" indent="0" algn="ctr" eaLnBrk="1" hangingPunct="1">
              <a:buNone/>
            </a:pPr>
            <a:r>
              <a:rPr lang="en-US" sz="6000" b="1" dirty="0">
                <a:cs typeface="Arial" pitchFamily="34" charset="0"/>
              </a:rPr>
              <a:t>“RIFT Advocates”</a:t>
            </a:r>
          </a:p>
          <a:p>
            <a:pPr marL="0" indent="0" algn="ctr" eaLnBrk="1" hangingPunct="1">
              <a:buNone/>
            </a:pPr>
            <a:r>
              <a:rPr lang="en-US" sz="6000" b="1" dirty="0">
                <a:cs typeface="Arial" pitchFamily="34" charset="0"/>
              </a:rPr>
              <a:t>Bequest Working Group </a:t>
            </a:r>
          </a:p>
          <a:p>
            <a:pPr marL="0" indent="0" algn="ctr" eaLnBrk="1" hangingPunct="1">
              <a:buNone/>
            </a:pPr>
            <a:endParaRPr lang="en-US" sz="4500" dirty="0">
              <a:cs typeface="Arial" pitchFamily="34" charset="0"/>
            </a:endParaRPr>
          </a:p>
          <a:p>
            <a:pPr marL="0" indent="0" algn="ctr" eaLnBrk="1" hangingPunct="1">
              <a:buNone/>
            </a:pPr>
            <a:r>
              <a:rPr lang="en-US" sz="4500" dirty="0">
                <a:cs typeface="Arial" pitchFamily="34" charset="0"/>
              </a:rPr>
              <a:t>For charities to participate, contact:</a:t>
            </a:r>
          </a:p>
          <a:p>
            <a:pPr marL="0" indent="0" algn="ctr" eaLnBrk="1" hangingPunct="1">
              <a:buNone/>
            </a:pPr>
            <a:r>
              <a:rPr lang="en-US" sz="3600" dirty="0">
                <a:cs typeface="Arial" pitchFamily="34" charset="0"/>
              </a:rPr>
              <a:t>Karen Smedley – Duke University</a:t>
            </a:r>
          </a:p>
          <a:p>
            <a:pPr marL="0" indent="0" algn="ctr" eaLnBrk="1" hangingPunct="1">
              <a:buNone/>
            </a:pPr>
            <a:r>
              <a:rPr lang="en-US" sz="3600" dirty="0">
                <a:cs typeface="Arial" pitchFamily="34" charset="0"/>
              </a:rPr>
              <a:t>Phone: 919-684-0367</a:t>
            </a:r>
          </a:p>
          <a:p>
            <a:pPr marL="0" indent="0" eaLnBrk="1" hangingPunct="1">
              <a:buNone/>
            </a:pPr>
            <a:endParaRPr lang="en-US" sz="3150" dirty="0">
              <a:cs typeface="Arial" pitchFamily="34" charset="0"/>
            </a:endParaRPr>
          </a:p>
          <a:p>
            <a:pPr marL="0" indent="0" eaLnBrk="1" hangingPunct="1">
              <a:buNone/>
            </a:pPr>
            <a:endParaRPr lang="en-US" sz="3150" dirty="0">
              <a:cs typeface="Arial" pitchFamily="34" charset="0"/>
            </a:endParaRPr>
          </a:p>
          <a:p>
            <a:pPr marL="0" indent="0" eaLnBrk="1" hangingPunct="1">
              <a:buNone/>
            </a:pPr>
            <a:endParaRPr lang="en-US" sz="3150" dirty="0">
              <a:cs typeface="Arial" pitchFamily="34" charset="0"/>
            </a:endParaRPr>
          </a:p>
          <a:p>
            <a:pPr eaLnBrk="1" hangingPunct="1"/>
            <a:endParaRPr lang="en-US" sz="3150" dirty="0">
              <a:cs typeface="Arial" pitchFamily="34" charset="0"/>
            </a:endParaRPr>
          </a:p>
          <a:p>
            <a:pPr marL="0" indent="0" eaLnBrk="1" hangingPunct="1">
              <a:buNone/>
            </a:pPr>
            <a:endParaRPr lang="en-US" sz="2700" dirty="0"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1286586" y="2021654"/>
            <a:ext cx="6284510" cy="34289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			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0F4E23-8809-B240-A5A0-DEEAB535E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338" y="331340"/>
            <a:ext cx="6523497" cy="133553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Get Support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06B58AC-636F-99AD-C40A-66113D711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757" y="2863605"/>
            <a:ext cx="2384002" cy="158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33226"/>
      </p:ext>
    </p:extLst>
  </p:cSld>
  <p:clrMapOvr>
    <a:masterClrMapping/>
  </p:clrMapOvr>
  <p:transition spd="slow">
    <p:cover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ED1B6-A8BB-8F85-6F66-61C07B71D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>
            <a:extLst>
              <a:ext uri="{FF2B5EF4-FFF2-40B4-BE49-F238E27FC236}">
                <a16:creationId xmlns:a16="http://schemas.microsoft.com/office/drawing/2014/main" id="{E6EB28E1-CC2D-8904-E330-72C33CEAD5E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68224" y="0"/>
            <a:ext cx="6614725" cy="194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685800" eaLnBrk="0" hangingPunct="0">
              <a:lnSpc>
                <a:spcPct val="95000"/>
              </a:lnSpc>
            </a:pPr>
            <a:r>
              <a:rPr lang="en-US" sz="4400" b="1" dirty="0">
                <a:solidFill>
                  <a:schemeClr val="bg1"/>
                </a:solidFill>
                <a:cs typeface="Arial" charset="0"/>
              </a:rPr>
              <a:t>Strategies to Push Back</a:t>
            </a:r>
          </a:p>
        </p:txBody>
      </p:sp>
      <p:sp>
        <p:nvSpPr>
          <p:cNvPr id="24578" name="Subtitle 2">
            <a:extLst>
              <a:ext uri="{FF2B5EF4-FFF2-40B4-BE49-F238E27FC236}">
                <a16:creationId xmlns:a16="http://schemas.microsoft.com/office/drawing/2014/main" id="{EF2AB7F7-6FF8-28EB-947B-4E0B503C3917}"/>
              </a:ext>
            </a:extLst>
          </p:cNvPr>
          <p:cNvSpPr txBox="1">
            <a:spLocks/>
          </p:cNvSpPr>
          <p:nvPr/>
        </p:nvSpPr>
        <p:spPr bwMode="auto">
          <a:xfrm>
            <a:off x="1143000" y="2487268"/>
            <a:ext cx="6539948" cy="22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en-US" b="1" dirty="0"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26296A-6DCE-1888-6833-CAFECDF0B5EF}"/>
              </a:ext>
            </a:extLst>
          </p:cNvPr>
          <p:cNvSpPr txBox="1"/>
          <p:nvPr/>
        </p:nvSpPr>
        <p:spPr>
          <a:xfrm>
            <a:off x="1143000" y="1624369"/>
            <a:ext cx="7073461" cy="5065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200" i="1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200" dirty="0"/>
              <a:t>State Laws/Attorneys General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200" dirty="0"/>
              <a:t>Federal Law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200" dirty="0"/>
              <a:t>Judicial – Class action litigation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200" dirty="0"/>
              <a:t>FinCEN/U.S. Treasury exception request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200" dirty="0">
                <a:highlight>
                  <a:srgbClr val="FFFF00"/>
                </a:highlight>
              </a:rPr>
              <a:t>Nationwide advisory groups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lphaLcPeriod"/>
            </a:pPr>
            <a:r>
              <a:rPr lang="en-US" sz="2200" dirty="0"/>
              <a:t>RIFT Advocates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lphaLcPeriod"/>
            </a:pPr>
            <a:r>
              <a:rPr lang="en-US" sz="2200" dirty="0">
                <a:highlight>
                  <a:srgbClr val="FFFF00"/>
                </a:highlight>
              </a:rPr>
              <a:t>General Counsels</a:t>
            </a:r>
          </a:p>
        </p:txBody>
      </p:sp>
    </p:spTree>
    <p:extLst>
      <p:ext uri="{BB962C8B-B14F-4D97-AF65-F5344CB8AC3E}">
        <p14:creationId xmlns:p14="http://schemas.microsoft.com/office/powerpoint/2010/main" val="31396671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idx="1"/>
          </p:nvPr>
        </p:nvSpPr>
        <p:spPr>
          <a:xfrm>
            <a:off x="517468" y="2410721"/>
            <a:ext cx="5498869" cy="3113050"/>
          </a:xfrm>
        </p:spPr>
        <p:txBody>
          <a:bodyPr>
            <a:normAutofit fontScale="55000" lnSpcReduction="20000"/>
          </a:bodyPr>
          <a:lstStyle/>
          <a:p>
            <a:pPr marL="0" indent="0" eaLnBrk="1" hangingPunct="1">
              <a:buNone/>
            </a:pPr>
            <a:endParaRPr lang="en-US" sz="3150" dirty="0">
              <a:cs typeface="Arial" pitchFamily="34" charset="0"/>
            </a:endParaRPr>
          </a:p>
          <a:p>
            <a:pPr marL="0" indent="0" algn="ctr" eaLnBrk="1" hangingPunct="1">
              <a:buNone/>
            </a:pPr>
            <a:r>
              <a:rPr lang="en-US" sz="6000" b="1" dirty="0">
                <a:cs typeface="Arial" pitchFamily="34" charset="0"/>
              </a:rPr>
              <a:t>“RIFT” General Counsel Advisory Group </a:t>
            </a:r>
          </a:p>
          <a:p>
            <a:pPr marL="0" indent="0" algn="ctr" eaLnBrk="1" hangingPunct="1">
              <a:buNone/>
            </a:pPr>
            <a:endParaRPr lang="en-US" sz="4500" dirty="0">
              <a:cs typeface="Arial" pitchFamily="34" charset="0"/>
            </a:endParaRPr>
          </a:p>
          <a:p>
            <a:pPr marL="0" indent="0" algn="ctr" eaLnBrk="1" hangingPunct="1">
              <a:buNone/>
            </a:pPr>
            <a:r>
              <a:rPr lang="en-US" sz="4500" dirty="0">
                <a:cs typeface="Arial" pitchFamily="34" charset="0"/>
              </a:rPr>
              <a:t>To participate, contact:</a:t>
            </a:r>
          </a:p>
          <a:p>
            <a:pPr marL="0" indent="0" algn="ctr" eaLnBrk="1" hangingPunct="1">
              <a:buNone/>
            </a:pPr>
            <a:r>
              <a:rPr lang="en-US" sz="3600" dirty="0">
                <a:cs typeface="Arial" pitchFamily="34" charset="0"/>
              </a:rPr>
              <a:t>Johni Hays, JD – Thompson &amp; Associates</a:t>
            </a:r>
          </a:p>
          <a:p>
            <a:pPr marL="0" indent="0" algn="ctr" eaLnBrk="1" hangingPunct="1">
              <a:buNone/>
            </a:pPr>
            <a:r>
              <a:rPr lang="en-US" sz="3600" dirty="0">
                <a:cs typeface="Arial" pitchFamily="34" charset="0"/>
              </a:rPr>
              <a:t>Phone: 515-988-8817</a:t>
            </a:r>
          </a:p>
          <a:p>
            <a:pPr marL="0" indent="0" algn="ctr" eaLnBrk="1" hangingPunct="1">
              <a:buNone/>
            </a:pPr>
            <a:r>
              <a:rPr lang="en-US" sz="3600" dirty="0" err="1">
                <a:cs typeface="Arial" pitchFamily="34" charset="0"/>
              </a:rPr>
              <a:t>johni@ceplan.com</a:t>
            </a:r>
            <a:endParaRPr lang="en-US" sz="3600" dirty="0">
              <a:cs typeface="Arial" pitchFamily="34" charset="0"/>
            </a:endParaRPr>
          </a:p>
          <a:p>
            <a:pPr marL="0" indent="0" eaLnBrk="1" hangingPunct="1">
              <a:buNone/>
            </a:pPr>
            <a:endParaRPr lang="en-US" sz="3150" dirty="0">
              <a:cs typeface="Arial" pitchFamily="34" charset="0"/>
            </a:endParaRPr>
          </a:p>
          <a:p>
            <a:pPr marL="0" indent="0" eaLnBrk="1" hangingPunct="1">
              <a:buNone/>
            </a:pPr>
            <a:endParaRPr lang="en-US" sz="3150" dirty="0">
              <a:cs typeface="Arial" pitchFamily="34" charset="0"/>
            </a:endParaRPr>
          </a:p>
          <a:p>
            <a:pPr marL="0" indent="0" eaLnBrk="1" hangingPunct="1">
              <a:buNone/>
            </a:pPr>
            <a:endParaRPr lang="en-US" sz="3150" dirty="0">
              <a:cs typeface="Arial" pitchFamily="34" charset="0"/>
            </a:endParaRPr>
          </a:p>
          <a:p>
            <a:pPr eaLnBrk="1" hangingPunct="1"/>
            <a:endParaRPr lang="en-US" sz="3150" dirty="0">
              <a:cs typeface="Arial" pitchFamily="34" charset="0"/>
            </a:endParaRPr>
          </a:p>
          <a:p>
            <a:pPr marL="0" indent="0" eaLnBrk="1" hangingPunct="1">
              <a:buNone/>
            </a:pPr>
            <a:endParaRPr lang="en-US" sz="2700" dirty="0"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1286586" y="2021654"/>
            <a:ext cx="6284510" cy="34289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			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0F4E23-8809-B240-A5A0-DEEAB535E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338" y="331340"/>
            <a:ext cx="6523497" cy="133553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General Counsel Advisory Group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06B58AC-636F-99AD-C40A-66113D711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757" y="2863605"/>
            <a:ext cx="2384002" cy="158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22994"/>
      </p:ext>
    </p:extLst>
  </p:cSld>
  <p:clrMapOvr>
    <a:masterClrMapping/>
  </p:clrMapOvr>
  <p:transition spd="slow">
    <p:cover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idx="1"/>
          </p:nvPr>
        </p:nvSpPr>
        <p:spPr>
          <a:xfrm>
            <a:off x="272241" y="2410721"/>
            <a:ext cx="6523497" cy="4226299"/>
          </a:xfrm>
        </p:spPr>
        <p:txBody>
          <a:bodyPr>
            <a:no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1800" dirty="0">
                <a:cs typeface="Arial" panose="020B0604020202020204" pitchFamily="34" charset="0"/>
              </a:rPr>
              <a:t>RIFT Advocates – Contact Karen Smedley, 919-684-0367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1800" dirty="0">
                <a:cs typeface="Arial" panose="020B0604020202020204" pitchFamily="34" charset="0"/>
              </a:rPr>
              <a:t>General Involvement – Johni Hays, 515-988-8817 or </a:t>
            </a:r>
            <a:r>
              <a:rPr lang="en-US" sz="1800" dirty="0" err="1">
                <a:cs typeface="Arial" panose="020B0604020202020204" pitchFamily="34" charset="0"/>
              </a:rPr>
              <a:t>johni@ceplan.com</a:t>
            </a:r>
            <a:endParaRPr lang="en-US" sz="1800" dirty="0"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1286586" y="2021654"/>
            <a:ext cx="6284510" cy="34289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			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0F4E23-8809-B240-A5A0-DEEAB535E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338" y="331340"/>
            <a:ext cx="6523497" cy="133553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Want to Get Involved?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06B58AC-636F-99AD-C40A-66113D711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757" y="2863605"/>
            <a:ext cx="2384002" cy="158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37411"/>
      </p:ext>
    </p:extLst>
  </p:cSld>
  <p:clrMapOvr>
    <a:masterClrMapping/>
  </p:clrMapOvr>
  <p:transition spd="slow">
    <p:cover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gray">
          <a:xfrm>
            <a:off x="4477406" y="4393324"/>
            <a:ext cx="4550979" cy="246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>
              <a:lnSpc>
                <a:spcPct val="90000"/>
              </a:lnSpc>
            </a:pPr>
            <a:r>
              <a:rPr lang="en-US" sz="5400" b="1" i="1" dirty="0">
                <a:solidFill>
                  <a:srgbClr val="C00000"/>
                </a:solidFill>
                <a:cs typeface="Times New Roman" pitchFamily="18" charset="0"/>
              </a:rPr>
              <a:t>Questions?</a:t>
            </a:r>
          </a:p>
          <a:p>
            <a:pPr algn="ctr">
              <a:lnSpc>
                <a:spcPct val="90000"/>
              </a:lnSpc>
            </a:pPr>
            <a:endParaRPr lang="en-US" sz="2000" b="1" i="1" dirty="0">
              <a:solidFill>
                <a:srgbClr val="C00000"/>
              </a:solidFill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b="1" i="1" dirty="0">
                <a:solidFill>
                  <a:srgbClr val="33CC33"/>
                </a:solidFill>
                <a:cs typeface="Times New Roman" pitchFamily="18" charset="0"/>
              </a:rPr>
              <a:t>Bill Gustoff</a:t>
            </a:r>
          </a:p>
          <a:p>
            <a:pPr algn="ctr">
              <a:lnSpc>
                <a:spcPct val="90000"/>
              </a:lnSpc>
            </a:pPr>
            <a:r>
              <a:rPr lang="en-US" sz="2000" b="1" i="1" dirty="0">
                <a:solidFill>
                  <a:srgbClr val="33CC33"/>
                </a:solidFill>
                <a:cs typeface="Times New Roman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bill@ceplan.com</a:t>
            </a:r>
            <a:endParaRPr lang="en-US" sz="2000" b="1" i="1" dirty="0">
              <a:solidFill>
                <a:srgbClr val="33CC33"/>
              </a:solidFill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b="1" i="1" dirty="0">
                <a:solidFill>
                  <a:srgbClr val="33CC33"/>
                </a:solidFill>
                <a:cs typeface="Times New Roman" pitchFamily="18" charset="0"/>
              </a:rPr>
              <a:t>515-201-3867</a:t>
            </a:r>
          </a:p>
          <a:p>
            <a:pPr algn="ctr">
              <a:lnSpc>
                <a:spcPct val="90000"/>
              </a:lnSpc>
            </a:pPr>
            <a:endParaRPr lang="en-US" sz="4000" b="1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94E740-1471-A681-AC35-D7148E1268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5798" y="4109545"/>
            <a:ext cx="4708612" cy="274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9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 txBox="1">
            <a:spLocks noChangeArrowheads="1"/>
          </p:cNvSpPr>
          <p:nvPr/>
        </p:nvSpPr>
        <p:spPr bwMode="gray">
          <a:xfrm>
            <a:off x="914400" y="-109719"/>
            <a:ext cx="7295151" cy="202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685800" eaLnBrk="0" hangingPunct="0">
              <a:lnSpc>
                <a:spcPct val="95000"/>
              </a:lnSpc>
            </a:pPr>
            <a:r>
              <a:rPr lang="en-US" sz="3300" b="1" dirty="0">
                <a:solidFill>
                  <a:schemeClr val="bg1"/>
                </a:solidFill>
                <a:cs typeface="Arial" charset="0"/>
              </a:rPr>
              <a:t>Key to Understanding: Door #1</a:t>
            </a:r>
          </a:p>
        </p:txBody>
      </p:sp>
      <p:sp>
        <p:nvSpPr>
          <p:cNvPr id="24578" name="Subtitle 2"/>
          <p:cNvSpPr txBox="1">
            <a:spLocks/>
          </p:cNvSpPr>
          <p:nvPr/>
        </p:nvSpPr>
        <p:spPr bwMode="auto">
          <a:xfrm>
            <a:off x="1143000" y="2487268"/>
            <a:ext cx="6539948" cy="22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en-US" b="1" dirty="0"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616" y="1795298"/>
            <a:ext cx="845462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50" i="1" dirty="0"/>
          </a:p>
          <a:p>
            <a:pPr algn="ctr"/>
            <a:r>
              <a:rPr lang="en-US" sz="4050" i="1" dirty="0"/>
              <a:t>     Door #1 (the right way, IMHO)</a:t>
            </a:r>
          </a:p>
          <a:p>
            <a:pPr algn="ctr"/>
            <a:endParaRPr lang="en-US" sz="4050" i="1" dirty="0"/>
          </a:p>
          <a:p>
            <a:pPr algn="ctr"/>
            <a:r>
              <a:rPr lang="en-US" sz="4050" i="1" dirty="0"/>
              <a:t>After receiving basic info on the deceased and beneficiary, they pay the claim usually in 30 days</a:t>
            </a:r>
          </a:p>
        </p:txBody>
      </p:sp>
      <p:pic>
        <p:nvPicPr>
          <p:cNvPr id="2" name="Graphic 1" descr="Door Closed outline">
            <a:extLst>
              <a:ext uri="{FF2B5EF4-FFF2-40B4-BE49-F238E27FC236}">
                <a16:creationId xmlns:a16="http://schemas.microsoft.com/office/drawing/2014/main" id="{EB1059B0-3E1D-DB76-6D06-5FA5F78D8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5756" y="2428390"/>
            <a:ext cx="1333847" cy="10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41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 txBox="1">
            <a:spLocks noChangeArrowheads="1"/>
          </p:cNvSpPr>
          <p:nvPr/>
        </p:nvSpPr>
        <p:spPr bwMode="gray">
          <a:xfrm>
            <a:off x="346841" y="105104"/>
            <a:ext cx="8576441" cy="183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685800" eaLnBrk="0" hangingPunct="0">
              <a:lnSpc>
                <a:spcPct val="95000"/>
              </a:lnSpc>
            </a:pPr>
            <a:r>
              <a:rPr lang="en-US" sz="3300" b="1" dirty="0">
                <a:solidFill>
                  <a:schemeClr val="bg1"/>
                </a:solidFill>
                <a:cs typeface="Arial" charset="0"/>
              </a:rPr>
              <a:t>Custodians Request </a:t>
            </a:r>
          </a:p>
          <a:p>
            <a:pPr algn="ctr" defTabSz="685800" eaLnBrk="0" hangingPunct="0">
              <a:lnSpc>
                <a:spcPct val="95000"/>
              </a:lnSpc>
            </a:pPr>
            <a:r>
              <a:rPr lang="en-US" sz="3300" b="1" dirty="0">
                <a:solidFill>
                  <a:schemeClr val="bg1"/>
                </a:solidFill>
                <a:cs typeface="Arial" charset="0"/>
              </a:rPr>
              <a:t>Information to Pay the Claim</a:t>
            </a:r>
          </a:p>
        </p:txBody>
      </p:sp>
      <p:sp>
        <p:nvSpPr>
          <p:cNvPr id="24578" name="Subtitle 2"/>
          <p:cNvSpPr txBox="1">
            <a:spLocks/>
          </p:cNvSpPr>
          <p:nvPr/>
        </p:nvSpPr>
        <p:spPr bwMode="auto">
          <a:xfrm>
            <a:off x="1143000" y="2487268"/>
            <a:ext cx="6539948" cy="22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en-US" b="1" dirty="0"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1" y="1795299"/>
            <a:ext cx="6858002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50" i="1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000" i="1" dirty="0"/>
              <a:t>Name of deceased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000" i="1" dirty="0"/>
              <a:t>Death certificate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000" i="1" dirty="0"/>
              <a:t>Tax exempt status/articles of incorporation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000" i="1" dirty="0"/>
              <a:t>Corporate resolution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000" i="1" dirty="0"/>
              <a:t>W-9</a:t>
            </a:r>
          </a:p>
        </p:txBody>
      </p:sp>
    </p:spTree>
    <p:extLst>
      <p:ext uri="{BB962C8B-B14F-4D97-AF65-F5344CB8AC3E}">
        <p14:creationId xmlns:p14="http://schemas.microsoft.com/office/powerpoint/2010/main" val="3398941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 txBox="1">
            <a:spLocks noChangeArrowheads="1"/>
          </p:cNvSpPr>
          <p:nvPr/>
        </p:nvSpPr>
        <p:spPr bwMode="gray">
          <a:xfrm>
            <a:off x="880217" y="82117"/>
            <a:ext cx="7810856" cy="18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685800" eaLnBrk="0" hangingPunct="0">
              <a:lnSpc>
                <a:spcPct val="95000"/>
              </a:lnSpc>
            </a:pPr>
            <a:r>
              <a:rPr lang="en-US" sz="3300" b="1" dirty="0">
                <a:solidFill>
                  <a:schemeClr val="bg1"/>
                </a:solidFill>
                <a:cs typeface="Arial" charset="0"/>
              </a:rPr>
              <a:t>Key to Understanding: Door #2</a:t>
            </a:r>
          </a:p>
        </p:txBody>
      </p:sp>
      <p:sp>
        <p:nvSpPr>
          <p:cNvPr id="24578" name="Subtitle 2"/>
          <p:cNvSpPr txBox="1">
            <a:spLocks/>
          </p:cNvSpPr>
          <p:nvPr/>
        </p:nvSpPr>
        <p:spPr bwMode="auto">
          <a:xfrm>
            <a:off x="1143000" y="2487268"/>
            <a:ext cx="6539948" cy="22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en-US" b="1" dirty="0"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1" y="1795298"/>
            <a:ext cx="685800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50" i="1" dirty="0"/>
          </a:p>
          <a:p>
            <a:pPr algn="ctr"/>
            <a:r>
              <a:rPr lang="en-US" sz="4050" i="1" dirty="0"/>
              <a:t>Door #2:</a:t>
            </a:r>
          </a:p>
          <a:p>
            <a:pPr algn="ctr"/>
            <a:r>
              <a:rPr lang="en-US" sz="3000" i="1" dirty="0"/>
              <a:t>Some IRA custodians won’t </a:t>
            </a:r>
          </a:p>
          <a:p>
            <a:pPr algn="ctr"/>
            <a:r>
              <a:rPr lang="en-US" sz="3000" i="1" dirty="0"/>
              <a:t>pay claims to “beneficiaries.”</a:t>
            </a:r>
          </a:p>
          <a:p>
            <a:pPr algn="ctr"/>
            <a:endParaRPr lang="en-US" sz="3000" dirty="0"/>
          </a:p>
          <a:p>
            <a:pPr algn="ctr"/>
            <a:r>
              <a:rPr lang="en-US" sz="3000" i="1" dirty="0"/>
              <a:t>They only pay if beneficiary (i.e., your charity) 1</a:t>
            </a:r>
            <a:r>
              <a:rPr lang="en-US" sz="3000" i="1" baseline="30000" dirty="0"/>
              <a:t>st</a:t>
            </a:r>
            <a:r>
              <a:rPr lang="en-US" sz="3000" i="1" dirty="0"/>
              <a:t> becomes their new “customer.”</a:t>
            </a:r>
            <a:endParaRPr lang="en-US" sz="3000" dirty="0"/>
          </a:p>
        </p:txBody>
      </p:sp>
      <p:pic>
        <p:nvPicPr>
          <p:cNvPr id="2" name="Graphic 1" descr="Door Closed with solid fill">
            <a:extLst>
              <a:ext uri="{FF2B5EF4-FFF2-40B4-BE49-F238E27FC236}">
                <a16:creationId xmlns:a16="http://schemas.microsoft.com/office/drawing/2014/main" id="{3E71D9C5-4E40-A93A-109D-684BC8C3F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645" y="2487268"/>
            <a:ext cx="1643776" cy="152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73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idx="1"/>
          </p:nvPr>
        </p:nvSpPr>
        <p:spPr>
          <a:xfrm>
            <a:off x="1004314" y="2584689"/>
            <a:ext cx="7135371" cy="3070384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Door #2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financial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institutions require the charity apply for and open up a </a:t>
            </a:r>
            <a:r>
              <a:rPr lang="en-US" sz="24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account first &amp; then they transfer the donor’s IRA into it</a:t>
            </a:r>
          </a:p>
          <a:p>
            <a:pPr eaLnBrk="1" hangingPunct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 an Inherited IRA (a.k.a., Beneficiary IRA)</a:t>
            </a:r>
          </a:p>
          <a:p>
            <a:pPr eaLnBrk="1" hangingPunct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establish the new account, the Custodian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charity as their 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“new customer”</a:t>
            </a:r>
          </a:p>
          <a:p>
            <a:pPr eaLnBrk="1" hangingPunct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That’s where things fall off the rails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5260" y="219194"/>
            <a:ext cx="6675200" cy="1415268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000" b="1" dirty="0">
                <a:solidFill>
                  <a:schemeClr val="bg1"/>
                </a:solidFill>
              </a:rPr>
              <a:t>Door #2: Intense Procedures to </a:t>
            </a:r>
            <a:br>
              <a:rPr lang="en-US" sz="30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</a:rPr>
              <a:t>Receive the IRA Death Proceeds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1286586" y="2021654"/>
            <a:ext cx="6284510" cy="34289"/>
          </a:xfrm>
        </p:spPr>
        <p:txBody>
          <a:bodyPr/>
          <a:lstStyle/>
          <a:p>
            <a:r>
              <a:rPr lang="en-US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378874235"/>
      </p:ext>
    </p:extLst>
  </p:cSld>
  <p:clrMapOvr>
    <a:masterClrMapping/>
  </p:clrMapOvr>
  <p:transition spd="slow">
    <p:cover dir="r"/>
  </p:transition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4898</TotalTime>
  <Words>2345</Words>
  <Application>Microsoft Office PowerPoint</Application>
  <PresentationFormat>On-screen Show (4:3)</PresentationFormat>
  <Paragraphs>460</Paragraphs>
  <Slides>57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-apple-system</vt:lpstr>
      <vt:lpstr>Arial</vt:lpstr>
      <vt:lpstr>Fira Sans</vt:lpstr>
      <vt:lpstr>Helvetica</vt:lpstr>
      <vt:lpstr>Inter</vt:lpstr>
      <vt:lpstr>Lato</vt:lpstr>
      <vt:lpstr>Roboto</vt:lpstr>
      <vt:lpstr>Times New Roman</vt:lpstr>
      <vt:lpstr>Custom Design</vt:lpstr>
      <vt:lpstr>PowerPoint Presentation</vt:lpstr>
      <vt:lpstr>RIFT Project</vt:lpstr>
      <vt:lpstr>RIFT Project</vt:lpstr>
      <vt:lpstr>PowerPoint Presentation</vt:lpstr>
      <vt:lpstr>No Uniformity Among Custodians</vt:lpstr>
      <vt:lpstr>PowerPoint Presentation</vt:lpstr>
      <vt:lpstr>PowerPoint Presentation</vt:lpstr>
      <vt:lpstr>PowerPoint Presentation</vt:lpstr>
      <vt:lpstr>Door #2: Intense Procedures to  Receive the IRA Death Proceeds</vt:lpstr>
      <vt:lpstr>How Do We Know Which Door?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Why? Is it the Patriot Act?* </vt:lpstr>
      <vt:lpstr>Does the Patriot Act* Really Apply?</vt:lpstr>
      <vt:lpstr>FinCEN</vt:lpstr>
      <vt:lpstr>Spring 2024 FinCEN</vt:lpstr>
      <vt:lpstr>Spring 2024 FinCEN</vt:lpstr>
      <vt:lpstr>Spring 2024 FinCEN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Now?</vt:lpstr>
      <vt:lpstr>Other State Efforts</vt:lpstr>
      <vt:lpstr>More State Efforts</vt:lpstr>
      <vt:lpstr>PowerPoint Presentation</vt:lpstr>
      <vt:lpstr>Federal Law Efforts</vt:lpstr>
      <vt:lpstr>       Contact Senator Wyden</vt:lpstr>
      <vt:lpstr>       Contact Senator Crapo</vt:lpstr>
      <vt:lpstr>      Contact Jamie Cummins</vt:lpstr>
      <vt:lpstr>      Contact</vt:lpstr>
      <vt:lpstr>PowerPoint Presentation</vt:lpstr>
      <vt:lpstr>PowerPoint Presentation</vt:lpstr>
      <vt:lpstr>          CONTACT FinCEN</vt:lpstr>
      <vt:lpstr>PowerPoint Presentation</vt:lpstr>
      <vt:lpstr>Get Support</vt:lpstr>
      <vt:lpstr>PowerPoint Presentation</vt:lpstr>
      <vt:lpstr>General Counsel Advisory Group</vt:lpstr>
      <vt:lpstr>Want to Get Involved?</vt:lpstr>
      <vt:lpstr>PowerPoint Presentation</vt:lpstr>
    </vt:vector>
  </TitlesOfParts>
  <Company>NLG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bpeatman</dc:creator>
  <cp:lastModifiedBy>Kristina Sickels</cp:lastModifiedBy>
  <cp:revision>175</cp:revision>
  <cp:lastPrinted>2024-07-11T14:59:03Z</cp:lastPrinted>
  <dcterms:created xsi:type="dcterms:W3CDTF">2006-11-21T18:50:35Z</dcterms:created>
  <dcterms:modified xsi:type="dcterms:W3CDTF">2024-11-05T21:05:30Z</dcterms:modified>
</cp:coreProperties>
</file>